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Montserrat Semi-Bold Bold" charset="1" panose="00000800000000000000"/>
      <p:regular r:id="rId31"/>
    </p:embeddedFont>
    <p:embeddedFont>
      <p:font typeface="Lato" charset="1" panose="020F0502020204030203"/>
      <p:regular r:id="rId32"/>
    </p:embeddedFont>
    <p:embeddedFont>
      <p:font typeface="Lato Bold" charset="1" panose="020F0502020204030203"/>
      <p:regular r:id="rId33"/>
    </p:embeddedFont>
    <p:embeddedFont>
      <p:font typeface="Open Sans Bold" charset="1" panose="020B0806030504020204"/>
      <p:regular r:id="rId34"/>
    </p:embeddedFont>
    <p:embeddedFont>
      <p:font typeface="Open Sans Light" charset="1" panose="020B0306030504020204"/>
      <p:regular r:id="rId35"/>
    </p:embeddedFont>
    <p:embeddedFont>
      <p:font typeface="Open Sans Light Bold Italics" charset="1" panose="020B0806030504020204"/>
      <p:regular r:id="rId36"/>
    </p:embeddedFont>
    <p:embeddedFont>
      <p:font typeface="Montserrat Semi-Bold" charset="1" panose="00000700000000000000"/>
      <p:regular r:id="rId37"/>
    </p:embeddedFont>
    <p:embeddedFont>
      <p:font typeface="Open Sans" charset="1" panose="020B0606030504020204"/>
      <p:regular r:id="rId38"/>
    </p:embeddedFont>
    <p:embeddedFont>
      <p:font typeface="Open Sans Light Bold" charset="1" panose="020B080603050402020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gi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gi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gif" Type="http://schemas.openxmlformats.org/officeDocument/2006/relationships/image"/><Relationship Id="rId3" Target="../media/image7.gif" Type="http://schemas.openxmlformats.org/officeDocument/2006/relationships/image"/><Relationship Id="rId4" Target="../media/image14.gif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gi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08084" y="3554219"/>
            <a:ext cx="14385076" cy="3607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AB2F08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NETWORK ADDRESS TRANSLATION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6308879" y="0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name="Group 4" id="4"/>
          <p:cNvGrpSpPr/>
          <p:nvPr/>
        </p:nvGrpSpPr>
        <p:grpSpPr>
          <a:xfrm rot="-5400000">
            <a:off x="-160652" y="5065925"/>
            <a:ext cx="1948417" cy="155149"/>
            <a:chOff x="0" y="0"/>
            <a:chExt cx="1913890" cy="152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52400"/>
            </a:xfrm>
            <a:custGeom>
              <a:avLst/>
              <a:gdLst/>
              <a:ahLst/>
              <a:cxnLst/>
              <a:rect r="r" b="b" t="t" l="l"/>
              <a:pathLst>
                <a:path h="15240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F2D00"/>
            </a:solid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51462" y="4669286"/>
            <a:ext cx="14385076" cy="142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985"/>
              </a:lnSpc>
            </a:pPr>
            <a:r>
              <a:rPr lang="en-US" sz="12482" b="true">
                <a:solidFill>
                  <a:srgbClr val="004AAD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SUMMARY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646084" y="-96446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name="AutoShape 4" id="4"/>
          <p:cNvSpPr/>
          <p:nvPr/>
        </p:nvSpPr>
        <p:spPr>
          <a:xfrm rot="-5400000">
            <a:off x="15835220" y="5048250"/>
            <a:ext cx="2848160" cy="0"/>
          </a:xfrm>
          <a:prstGeom prst="line">
            <a:avLst/>
          </a:prstGeom>
          <a:ln cap="flat" w="190500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08084" y="3554219"/>
            <a:ext cx="14385076" cy="3607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055D2B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ADDRESS </a:t>
            </a:r>
          </a:p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055D2B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RESOLUTION</a:t>
            </a:r>
          </a:p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055D2B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PROTOCOL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6308879" y="0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name="Group 4" id="4"/>
          <p:cNvGrpSpPr/>
          <p:nvPr/>
        </p:nvGrpSpPr>
        <p:grpSpPr>
          <a:xfrm rot="-5400000">
            <a:off x="-160652" y="5065925"/>
            <a:ext cx="1948417" cy="155149"/>
            <a:chOff x="0" y="0"/>
            <a:chExt cx="1913890" cy="152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52400"/>
            </a:xfrm>
            <a:custGeom>
              <a:avLst/>
              <a:gdLst/>
              <a:ahLst/>
              <a:cxnLst/>
              <a:rect r="r" b="b" t="t" l="l"/>
              <a:pathLst>
                <a:path h="15240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55D2B"/>
            </a:solid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13976" y="2050866"/>
            <a:ext cx="6136303" cy="681811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1409080" y="866775"/>
            <a:ext cx="12808342" cy="155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b="true" sz="9200">
                <a:solidFill>
                  <a:srgbClr val="055D2B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MAC Address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17153" y="5672127"/>
            <a:ext cx="6955877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A6A6A6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00-04-5A-64-AI-66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20734" y="6893758"/>
            <a:ext cx="5417076" cy="62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Vendor</a:t>
            </a:r>
          </a:p>
        </p:txBody>
      </p:sp>
      <p:sp>
        <p:nvSpPr>
          <p:cNvPr name="AutoShape 6" id="6"/>
          <p:cNvSpPr/>
          <p:nvPr/>
        </p:nvSpPr>
        <p:spPr>
          <a:xfrm rot="-5400000">
            <a:off x="3252215" y="6779458"/>
            <a:ext cx="354112" cy="0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" id="7"/>
          <p:cNvSpPr/>
          <p:nvPr/>
        </p:nvSpPr>
        <p:spPr>
          <a:xfrm rot="0">
            <a:off x="2259283" y="6602402"/>
            <a:ext cx="2464727" cy="0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3984888" y="4767887"/>
            <a:ext cx="54170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Unique Identifier</a:t>
            </a:r>
          </a:p>
        </p:txBody>
      </p:sp>
      <p:sp>
        <p:nvSpPr>
          <p:cNvPr name="AutoShape 9" id="9"/>
          <p:cNvSpPr/>
          <p:nvPr/>
        </p:nvSpPr>
        <p:spPr>
          <a:xfrm rot="5400000">
            <a:off x="6516370" y="5495071"/>
            <a:ext cx="354112" cy="0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0" id="10"/>
          <p:cNvSpPr/>
          <p:nvPr/>
        </p:nvSpPr>
        <p:spPr>
          <a:xfrm rot="-10800000">
            <a:off x="5495088" y="5672127"/>
            <a:ext cx="2329546" cy="0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2139765">
            <a:off x="5151210" y="5156449"/>
            <a:ext cx="7751199" cy="0"/>
          </a:xfrm>
          <a:prstGeom prst="line">
            <a:avLst/>
          </a:prstGeom>
          <a:ln cap="flat" w="114300">
            <a:solidFill>
              <a:srgbClr val="055D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2088747">
            <a:off x="5151046" y="5063134"/>
            <a:ext cx="7751527" cy="0"/>
          </a:xfrm>
          <a:prstGeom prst="line">
            <a:avLst/>
          </a:prstGeom>
          <a:ln cap="flat" w="114300">
            <a:solidFill>
              <a:srgbClr val="055D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015366" y="2090606"/>
            <a:ext cx="2884234" cy="1726935"/>
          </a:xfrm>
          <a:custGeom>
            <a:avLst/>
            <a:gdLst/>
            <a:ahLst/>
            <a:cxnLst/>
            <a:rect r="r" b="b" t="t" l="l"/>
            <a:pathLst>
              <a:path h="1726935" w="2884234">
                <a:moveTo>
                  <a:pt x="0" y="0"/>
                </a:moveTo>
                <a:lnTo>
                  <a:pt x="2884234" y="0"/>
                </a:lnTo>
                <a:lnTo>
                  <a:pt x="2884234" y="1726934"/>
                </a:lnTo>
                <a:lnTo>
                  <a:pt x="0" y="1726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121318" y="2268774"/>
            <a:ext cx="3086100" cy="1016267"/>
            <a:chOff x="0" y="0"/>
            <a:chExt cx="812800" cy="2676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267659"/>
            </a:xfrm>
            <a:custGeom>
              <a:avLst/>
              <a:gdLst/>
              <a:ahLst/>
              <a:cxnLst/>
              <a:rect r="r" b="b" t="t" l="l"/>
              <a:pathLst>
                <a:path h="26765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67659"/>
                  </a:lnTo>
                  <a:lnTo>
                    <a:pt x="0" y="267659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3057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121318" y="2137064"/>
            <a:ext cx="2884234" cy="1726935"/>
          </a:xfrm>
          <a:custGeom>
            <a:avLst/>
            <a:gdLst/>
            <a:ahLst/>
            <a:cxnLst/>
            <a:rect r="r" b="b" t="t" l="l"/>
            <a:pathLst>
              <a:path h="1726935" w="2884234">
                <a:moveTo>
                  <a:pt x="0" y="0"/>
                </a:moveTo>
                <a:lnTo>
                  <a:pt x="2884233" y="0"/>
                </a:lnTo>
                <a:lnTo>
                  <a:pt x="2884233" y="1726935"/>
                </a:lnTo>
                <a:lnTo>
                  <a:pt x="0" y="1726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015366" y="6469460"/>
            <a:ext cx="2884234" cy="1726935"/>
          </a:xfrm>
          <a:custGeom>
            <a:avLst/>
            <a:gdLst/>
            <a:ahLst/>
            <a:cxnLst/>
            <a:rect r="r" b="b" t="t" l="l"/>
            <a:pathLst>
              <a:path h="1726935" w="2884234">
                <a:moveTo>
                  <a:pt x="0" y="0"/>
                </a:moveTo>
                <a:lnTo>
                  <a:pt x="2884234" y="0"/>
                </a:lnTo>
                <a:lnTo>
                  <a:pt x="2884234" y="1726934"/>
                </a:lnTo>
                <a:lnTo>
                  <a:pt x="0" y="1726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2175590" y="6667695"/>
            <a:ext cx="3086100" cy="1016267"/>
            <a:chOff x="0" y="0"/>
            <a:chExt cx="812800" cy="26765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267659"/>
            </a:xfrm>
            <a:custGeom>
              <a:avLst/>
              <a:gdLst/>
              <a:ahLst/>
              <a:cxnLst/>
              <a:rect r="r" b="b" t="t" l="l"/>
              <a:pathLst>
                <a:path h="26765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67659"/>
                  </a:lnTo>
                  <a:lnTo>
                    <a:pt x="0" y="267659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3057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2175590" y="6469460"/>
            <a:ext cx="2884234" cy="1726935"/>
          </a:xfrm>
          <a:custGeom>
            <a:avLst/>
            <a:gdLst/>
            <a:ahLst/>
            <a:cxnLst/>
            <a:rect r="r" b="b" t="t" l="l"/>
            <a:pathLst>
              <a:path h="1726935" w="2884234">
                <a:moveTo>
                  <a:pt x="0" y="0"/>
                </a:moveTo>
                <a:lnTo>
                  <a:pt x="2884233" y="0"/>
                </a:lnTo>
                <a:lnTo>
                  <a:pt x="2884233" y="1726934"/>
                </a:lnTo>
                <a:lnTo>
                  <a:pt x="0" y="1726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7799426" y="4623415"/>
            <a:ext cx="2400496" cy="1040170"/>
            <a:chOff x="0" y="0"/>
            <a:chExt cx="632229" cy="27395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2229" cy="273954"/>
            </a:xfrm>
            <a:custGeom>
              <a:avLst/>
              <a:gdLst/>
              <a:ahLst/>
              <a:cxnLst/>
              <a:rect r="r" b="b" t="t" l="l"/>
              <a:pathLst>
                <a:path h="273954" w="632229">
                  <a:moveTo>
                    <a:pt x="0" y="0"/>
                  </a:moveTo>
                  <a:lnTo>
                    <a:pt x="632229" y="0"/>
                  </a:lnTo>
                  <a:lnTo>
                    <a:pt x="632229" y="273954"/>
                  </a:lnTo>
                  <a:lnTo>
                    <a:pt x="0" y="273954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632229" cy="3120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7478930" y="4623415"/>
            <a:ext cx="3117331" cy="1040170"/>
          </a:xfrm>
          <a:custGeom>
            <a:avLst/>
            <a:gdLst/>
            <a:ahLst/>
            <a:cxnLst/>
            <a:rect r="r" b="b" t="t" l="l"/>
            <a:pathLst>
              <a:path h="1040170" w="3117331">
                <a:moveTo>
                  <a:pt x="0" y="0"/>
                </a:moveTo>
                <a:lnTo>
                  <a:pt x="3117330" y="0"/>
                </a:lnTo>
                <a:lnTo>
                  <a:pt x="3117330" y="1040170"/>
                </a:lnTo>
                <a:lnTo>
                  <a:pt x="0" y="1040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500450" y="1085850"/>
            <a:ext cx="4978479" cy="89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1"/>
              </a:lnSpc>
            </a:pPr>
            <a:r>
              <a:rPr lang="en-US" sz="3361">
                <a:solidFill>
                  <a:srgbClr val="A6A6A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Who is 10.0.0.4?</a:t>
            </a:r>
          </a:p>
          <a:p>
            <a:pPr algn="l">
              <a:lnSpc>
                <a:spcPts val="3697"/>
              </a:lnSpc>
            </a:pPr>
            <a:r>
              <a:rPr lang="en-US" b="true" sz="3361" i="true">
                <a:solidFill>
                  <a:srgbClr val="A6A6A6"/>
                </a:solidFill>
                <a:latin typeface="Open Sans Light Bold Italics"/>
                <a:ea typeface="Open Sans Light Bold Italics"/>
                <a:cs typeface="Open Sans Light Bold Italics"/>
                <a:sym typeface="Open Sans Light Bold Italics"/>
              </a:rPr>
              <a:t>I need your MAC Address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951588" y="8391870"/>
            <a:ext cx="4835962" cy="86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61"/>
              </a:lnSpc>
            </a:pPr>
            <a:r>
              <a:rPr lang="en-US" sz="3361">
                <a:solidFill>
                  <a:srgbClr val="A6A6A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 am 10.0.0.4</a:t>
            </a:r>
          </a:p>
          <a:p>
            <a:pPr algn="r">
              <a:lnSpc>
                <a:spcPts val="3361"/>
              </a:lnSpc>
            </a:pPr>
            <a:r>
              <a:rPr lang="en-US" b="true" sz="3361" i="true">
                <a:solidFill>
                  <a:srgbClr val="A6A6A6"/>
                </a:solidFill>
                <a:latin typeface="Open Sans Light Bold Italics"/>
                <a:ea typeface="Open Sans Light Bold Italics"/>
                <a:cs typeface="Open Sans Light Bold Italics"/>
                <a:sym typeface="Open Sans Light Bold Italics"/>
              </a:rPr>
              <a:t>Here is my MAC Address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00450" y="8367844"/>
            <a:ext cx="4212908" cy="86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61"/>
              </a:lnSpc>
            </a:pPr>
            <a:r>
              <a:rPr lang="en-US" sz="3361">
                <a:solidFill>
                  <a:srgbClr val="A6A6A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 am not 10.0.0.4</a:t>
            </a:r>
          </a:p>
          <a:p>
            <a:pPr algn="just">
              <a:lnSpc>
                <a:spcPts val="3361"/>
              </a:lnSpc>
            </a:pPr>
            <a:r>
              <a:rPr lang="en-US" b="true" sz="3361" i="true">
                <a:solidFill>
                  <a:srgbClr val="A6A6A6"/>
                </a:solidFill>
                <a:latin typeface="Open Sans Light Bold Italics"/>
                <a:ea typeface="Open Sans Light Bold Italics"/>
                <a:cs typeface="Open Sans Light Bold Italics"/>
                <a:sym typeface="Open Sans Light Bold Italics"/>
              </a:rPr>
              <a:t>I will drop this frame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574642" y="1085850"/>
            <a:ext cx="4212908" cy="86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61"/>
              </a:lnSpc>
            </a:pPr>
            <a:r>
              <a:rPr lang="en-US" sz="3361">
                <a:solidFill>
                  <a:srgbClr val="A6A6A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 am not 10.0.0.4</a:t>
            </a:r>
          </a:p>
          <a:p>
            <a:pPr algn="r">
              <a:lnSpc>
                <a:spcPts val="3361"/>
              </a:lnSpc>
            </a:pPr>
            <a:r>
              <a:rPr lang="en-US" b="true" sz="3361" i="true">
                <a:solidFill>
                  <a:srgbClr val="A6A6A6"/>
                </a:solidFill>
                <a:latin typeface="Open Sans Light Bold Italics"/>
                <a:ea typeface="Open Sans Light Bold Italics"/>
                <a:cs typeface="Open Sans Light Bold Italics"/>
                <a:sym typeface="Open Sans Light Bold Italics"/>
              </a:rPr>
              <a:t>I will drop this frame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51462" y="4669286"/>
            <a:ext cx="14385076" cy="142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985"/>
              </a:lnSpc>
            </a:pPr>
            <a:r>
              <a:rPr lang="en-US" sz="12482" b="true">
                <a:solidFill>
                  <a:srgbClr val="055D2B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SUMMARY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646084" y="-96446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name="AutoShape 4" id="4"/>
          <p:cNvSpPr/>
          <p:nvPr/>
        </p:nvSpPr>
        <p:spPr>
          <a:xfrm rot="-5400000">
            <a:off x="15835220" y="5048250"/>
            <a:ext cx="2848160" cy="0"/>
          </a:xfrm>
          <a:prstGeom prst="line">
            <a:avLst/>
          </a:prstGeom>
          <a:ln cap="flat" w="190500">
            <a:solidFill>
              <a:srgbClr val="055D2B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08084" y="2977957"/>
            <a:ext cx="14385076" cy="4759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472C7D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DYNAMIC </a:t>
            </a:r>
          </a:p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472C7D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HOST</a:t>
            </a:r>
          </a:p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472C7D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CONFIGURATION</a:t>
            </a:r>
          </a:p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472C7D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PROTOCOL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6308879" y="0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name="Group 4" id="4"/>
          <p:cNvGrpSpPr/>
          <p:nvPr/>
        </p:nvGrpSpPr>
        <p:grpSpPr>
          <a:xfrm rot="-5400000">
            <a:off x="-24552" y="5169282"/>
            <a:ext cx="1948417" cy="155149"/>
            <a:chOff x="0" y="0"/>
            <a:chExt cx="1913890" cy="152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52400"/>
            </a:xfrm>
            <a:custGeom>
              <a:avLst/>
              <a:gdLst/>
              <a:ahLst/>
              <a:cxnLst/>
              <a:rect r="r" b="b" t="t" l="l"/>
              <a:pathLst>
                <a:path h="15240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31640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-102127" y="5123075"/>
            <a:ext cx="1948417" cy="155149"/>
            <a:chOff x="0" y="0"/>
            <a:chExt cx="1913890" cy="152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52400"/>
            </a:xfrm>
            <a:custGeom>
              <a:avLst/>
              <a:gdLst/>
              <a:ahLst/>
              <a:cxnLst/>
              <a:rect r="r" b="b" t="t" l="l"/>
              <a:pathLst>
                <a:path h="15240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51A6B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-179702" y="5090690"/>
            <a:ext cx="1948417" cy="155149"/>
            <a:chOff x="0" y="0"/>
            <a:chExt cx="1913890" cy="152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52400"/>
            </a:xfrm>
            <a:custGeom>
              <a:avLst/>
              <a:gdLst/>
              <a:ahLst/>
              <a:cxnLst/>
              <a:rect r="r" b="b" t="t" l="l"/>
              <a:pathLst>
                <a:path h="15240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472C7D"/>
            </a:solid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527901" y="4574230"/>
            <a:ext cx="6475685" cy="365876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287381" y="828675"/>
            <a:ext cx="9713238" cy="180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00"/>
              </a:lnSpc>
            </a:pPr>
            <a:r>
              <a:rPr lang="en-US" sz="10500" spc="1911">
                <a:solidFill>
                  <a:srgbClr val="472C7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STATIC IPs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785323" y="5033527"/>
            <a:ext cx="2974777" cy="770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345"/>
              </a:lnSpc>
            </a:pPr>
            <a:r>
              <a:rPr lang="en-US" sz="4532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10.0.0.4/24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654836" y="5975132"/>
            <a:ext cx="2105263" cy="770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345"/>
              </a:lnSpc>
            </a:pPr>
            <a:r>
              <a:rPr lang="en-US" sz="4532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10.0.0.1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984044" y="6917276"/>
            <a:ext cx="1776055" cy="770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345"/>
              </a:lnSpc>
            </a:pPr>
            <a:r>
              <a:rPr lang="en-US" sz="4532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8.8.8.8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4446457" y="2628900"/>
            <a:ext cx="9713238" cy="0"/>
          </a:xfrm>
          <a:prstGeom prst="line">
            <a:avLst/>
          </a:prstGeom>
          <a:ln cap="flat" w="142875">
            <a:solidFill>
              <a:srgbClr val="2316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4373106" y="2700338"/>
            <a:ext cx="9713238" cy="0"/>
          </a:xfrm>
          <a:prstGeom prst="line">
            <a:avLst/>
          </a:prstGeom>
          <a:ln cap="flat" w="142875">
            <a:solidFill>
              <a:srgbClr val="351A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4287381" y="2771775"/>
            <a:ext cx="9713238" cy="0"/>
          </a:xfrm>
          <a:prstGeom prst="line">
            <a:avLst/>
          </a:prstGeom>
          <a:ln cap="flat" w="142875">
            <a:solidFill>
              <a:srgbClr val="472C7D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2563">
            <a:off x="4331163" y="1792257"/>
            <a:ext cx="2640227" cy="0"/>
          </a:xfrm>
          <a:prstGeom prst="line">
            <a:avLst/>
          </a:prstGeom>
          <a:ln cap="flat" w="95250">
            <a:solidFill>
              <a:srgbClr val="472C7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995662" y="1154127"/>
            <a:ext cx="2335467" cy="1398361"/>
          </a:xfrm>
          <a:custGeom>
            <a:avLst/>
            <a:gdLst/>
            <a:ahLst/>
            <a:cxnLst/>
            <a:rect r="r" b="b" t="t" l="l"/>
            <a:pathLst>
              <a:path h="1398361" w="2335467">
                <a:moveTo>
                  <a:pt x="0" y="0"/>
                </a:moveTo>
                <a:lnTo>
                  <a:pt x="2335467" y="0"/>
                </a:lnTo>
                <a:lnTo>
                  <a:pt x="2335467" y="1398361"/>
                </a:lnTo>
                <a:lnTo>
                  <a:pt x="0" y="1398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971425" y="1025604"/>
            <a:ext cx="1655407" cy="1655407"/>
          </a:xfrm>
          <a:custGeom>
            <a:avLst/>
            <a:gdLst/>
            <a:ahLst/>
            <a:cxnLst/>
            <a:rect r="r" b="b" t="t" l="l"/>
            <a:pathLst>
              <a:path h="1655407" w="1655407">
                <a:moveTo>
                  <a:pt x="0" y="0"/>
                </a:moveTo>
                <a:lnTo>
                  <a:pt x="1655407" y="0"/>
                </a:lnTo>
                <a:lnTo>
                  <a:pt x="1655407" y="1655407"/>
                </a:lnTo>
                <a:lnTo>
                  <a:pt x="0" y="1655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2563">
            <a:off x="4331163" y="4065623"/>
            <a:ext cx="2640227" cy="0"/>
          </a:xfrm>
          <a:prstGeom prst="line">
            <a:avLst/>
          </a:prstGeom>
          <a:ln cap="flat" w="95250">
            <a:solidFill>
              <a:srgbClr val="472C7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995662" y="3423145"/>
            <a:ext cx="2335467" cy="1398361"/>
          </a:xfrm>
          <a:custGeom>
            <a:avLst/>
            <a:gdLst/>
            <a:ahLst/>
            <a:cxnLst/>
            <a:rect r="r" b="b" t="t" l="l"/>
            <a:pathLst>
              <a:path h="1398361" w="2335467">
                <a:moveTo>
                  <a:pt x="0" y="0"/>
                </a:moveTo>
                <a:lnTo>
                  <a:pt x="2335467" y="0"/>
                </a:lnTo>
                <a:lnTo>
                  <a:pt x="2335467" y="1398361"/>
                </a:lnTo>
                <a:lnTo>
                  <a:pt x="0" y="1398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971425" y="3294622"/>
            <a:ext cx="1655407" cy="1655407"/>
          </a:xfrm>
          <a:custGeom>
            <a:avLst/>
            <a:gdLst/>
            <a:ahLst/>
            <a:cxnLst/>
            <a:rect r="r" b="b" t="t" l="l"/>
            <a:pathLst>
              <a:path h="1655407" w="1655407">
                <a:moveTo>
                  <a:pt x="0" y="0"/>
                </a:moveTo>
                <a:lnTo>
                  <a:pt x="1655407" y="0"/>
                </a:lnTo>
                <a:lnTo>
                  <a:pt x="1655407" y="1655407"/>
                </a:lnTo>
                <a:lnTo>
                  <a:pt x="0" y="1655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 rot="2563">
            <a:off x="4331163" y="6162479"/>
            <a:ext cx="2640227" cy="0"/>
          </a:xfrm>
          <a:prstGeom prst="line">
            <a:avLst/>
          </a:prstGeom>
          <a:ln cap="flat" w="95250">
            <a:solidFill>
              <a:srgbClr val="472C7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995662" y="5524832"/>
            <a:ext cx="2335467" cy="1398361"/>
          </a:xfrm>
          <a:custGeom>
            <a:avLst/>
            <a:gdLst/>
            <a:ahLst/>
            <a:cxnLst/>
            <a:rect r="r" b="b" t="t" l="l"/>
            <a:pathLst>
              <a:path h="1398361" w="2335467">
                <a:moveTo>
                  <a:pt x="0" y="0"/>
                </a:moveTo>
                <a:lnTo>
                  <a:pt x="2335467" y="0"/>
                </a:lnTo>
                <a:lnTo>
                  <a:pt x="2335467" y="1398361"/>
                </a:lnTo>
                <a:lnTo>
                  <a:pt x="0" y="1398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971425" y="5396309"/>
            <a:ext cx="1655407" cy="1655407"/>
          </a:xfrm>
          <a:custGeom>
            <a:avLst/>
            <a:gdLst/>
            <a:ahLst/>
            <a:cxnLst/>
            <a:rect r="r" b="b" t="t" l="l"/>
            <a:pathLst>
              <a:path h="1655407" w="1655407">
                <a:moveTo>
                  <a:pt x="0" y="0"/>
                </a:moveTo>
                <a:lnTo>
                  <a:pt x="1655407" y="0"/>
                </a:lnTo>
                <a:lnTo>
                  <a:pt x="1655407" y="1655407"/>
                </a:lnTo>
                <a:lnTo>
                  <a:pt x="0" y="1655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1" id="11"/>
          <p:cNvSpPr/>
          <p:nvPr/>
        </p:nvSpPr>
        <p:spPr>
          <a:xfrm rot="2563">
            <a:off x="4331163" y="8435844"/>
            <a:ext cx="2640227" cy="0"/>
          </a:xfrm>
          <a:prstGeom prst="line">
            <a:avLst/>
          </a:prstGeom>
          <a:ln cap="flat" w="95250">
            <a:solidFill>
              <a:srgbClr val="472C7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995662" y="7793850"/>
            <a:ext cx="2335467" cy="1398361"/>
          </a:xfrm>
          <a:custGeom>
            <a:avLst/>
            <a:gdLst/>
            <a:ahLst/>
            <a:cxnLst/>
            <a:rect r="r" b="b" t="t" l="l"/>
            <a:pathLst>
              <a:path h="1398361" w="2335467">
                <a:moveTo>
                  <a:pt x="0" y="0"/>
                </a:moveTo>
                <a:lnTo>
                  <a:pt x="2335467" y="0"/>
                </a:lnTo>
                <a:lnTo>
                  <a:pt x="2335467" y="1398361"/>
                </a:lnTo>
                <a:lnTo>
                  <a:pt x="0" y="1398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971425" y="7665327"/>
            <a:ext cx="1655407" cy="1655407"/>
          </a:xfrm>
          <a:custGeom>
            <a:avLst/>
            <a:gdLst/>
            <a:ahLst/>
            <a:cxnLst/>
            <a:rect r="r" b="b" t="t" l="l"/>
            <a:pathLst>
              <a:path h="1655407" w="1655407">
                <a:moveTo>
                  <a:pt x="0" y="0"/>
                </a:moveTo>
                <a:lnTo>
                  <a:pt x="1655407" y="0"/>
                </a:lnTo>
                <a:lnTo>
                  <a:pt x="1655407" y="1655407"/>
                </a:lnTo>
                <a:lnTo>
                  <a:pt x="0" y="1655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14" id="14"/>
          <p:cNvGraphicFramePr>
            <a:graphicFrameLocks noGrp="true"/>
          </p:cNvGraphicFramePr>
          <p:nvPr/>
        </p:nvGraphicFramePr>
        <p:xfrm>
          <a:off x="11770340" y="951098"/>
          <a:ext cx="4521998" cy="1685744"/>
        </p:xfrm>
        <a:graphic>
          <a:graphicData uri="http://schemas.openxmlformats.org/drawingml/2006/table">
            <a:tbl>
              <a:tblPr/>
              <a:tblGrid>
                <a:gridCol w="2284614"/>
                <a:gridCol w="2237384"/>
              </a:tblGrid>
              <a:tr h="8129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 spc="74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Source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Destination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7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 spc="55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0.0.0.0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 spc="-3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255.255.255.255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5" id="15"/>
          <p:cNvGraphicFramePr>
            <a:graphicFrameLocks noGrp="true"/>
          </p:cNvGraphicFramePr>
          <p:nvPr/>
        </p:nvGraphicFramePr>
        <p:xfrm>
          <a:off x="11770340" y="1746009"/>
          <a:ext cx="2303123" cy="890833"/>
        </p:xfrm>
        <a:graphic>
          <a:graphicData uri="http://schemas.openxmlformats.org/drawingml/2006/table">
            <a:tbl>
              <a:tblPr/>
              <a:tblGrid>
                <a:gridCol w="1460695"/>
              </a:tblGrid>
              <a:tr h="7597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 spc="55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0.0.0.0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6" id="16"/>
          <p:cNvGraphicFramePr>
            <a:graphicFrameLocks noGrp="true"/>
          </p:cNvGraphicFramePr>
          <p:nvPr/>
        </p:nvGraphicFramePr>
        <p:xfrm>
          <a:off x="11770340" y="3224463"/>
          <a:ext cx="4521998" cy="1685744"/>
        </p:xfrm>
        <a:graphic>
          <a:graphicData uri="http://schemas.openxmlformats.org/drawingml/2006/table">
            <a:tbl>
              <a:tblPr/>
              <a:tblGrid>
                <a:gridCol w="2284614"/>
                <a:gridCol w="2237384"/>
              </a:tblGrid>
              <a:tr h="8129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 spc="74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Source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Destination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7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 spc="55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10.0.0.10/24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 spc="-3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255.255.255.255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7" id="17"/>
          <p:cNvGraphicFramePr>
            <a:graphicFrameLocks noGrp="true"/>
          </p:cNvGraphicFramePr>
          <p:nvPr/>
        </p:nvGraphicFramePr>
        <p:xfrm>
          <a:off x="11770340" y="5416324"/>
          <a:ext cx="4521998" cy="1685744"/>
        </p:xfrm>
        <a:graphic>
          <a:graphicData uri="http://schemas.openxmlformats.org/drawingml/2006/table">
            <a:tbl>
              <a:tblPr/>
              <a:tblGrid>
                <a:gridCol w="2284614"/>
                <a:gridCol w="2237384"/>
              </a:tblGrid>
              <a:tr h="8129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 spc="74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Source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Destination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7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 spc="55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10.0.0.15/24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 spc="-3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10.0.0.10/24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8" id="18"/>
          <p:cNvGraphicFramePr>
            <a:graphicFrameLocks noGrp="true"/>
          </p:cNvGraphicFramePr>
          <p:nvPr/>
        </p:nvGraphicFramePr>
        <p:xfrm>
          <a:off x="11770340" y="7650158"/>
          <a:ext cx="4521998" cy="1685744"/>
        </p:xfrm>
        <a:graphic>
          <a:graphicData uri="http://schemas.openxmlformats.org/drawingml/2006/table">
            <a:tbl>
              <a:tblPr/>
              <a:tblGrid>
                <a:gridCol w="2284614"/>
                <a:gridCol w="2237384"/>
              </a:tblGrid>
              <a:tr h="8129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 spc="74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Source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Destination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7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 spc="55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10.0.0.10/24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11"/>
                        </a:lnSpc>
                        <a:defRPr/>
                      </a:pPr>
                      <a:r>
                        <a:rPr lang="en-US" sz="1865" spc="-3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10.0.0.15/24</a:t>
                      </a:r>
                      <a:endParaRPr lang="en-US" sz="1100"/>
                    </a:p>
                  </a:txBody>
                  <a:tcPr marL="187038" marR="187038" marT="187038" marB="187038" anchor="ctr">
                    <a:lnL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728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9" id="19"/>
          <p:cNvSpPr txBox="true"/>
          <p:nvPr/>
        </p:nvSpPr>
        <p:spPr>
          <a:xfrm rot="0">
            <a:off x="8907343" y="1445828"/>
            <a:ext cx="2633376" cy="717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4"/>
              </a:lnSpc>
            </a:pPr>
            <a:r>
              <a:rPr lang="en-US" b="true" sz="4210">
                <a:solidFill>
                  <a:srgbClr val="472C7D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D</a:t>
            </a:r>
            <a:r>
              <a:rPr lang="en-US" b="true" sz="4210">
                <a:solidFill>
                  <a:srgbClr val="A6A6A6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ISCOVER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907374" y="3726922"/>
            <a:ext cx="1664754" cy="717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4"/>
              </a:lnSpc>
            </a:pPr>
            <a:r>
              <a:rPr lang="en-US" b="true" sz="4210">
                <a:solidFill>
                  <a:srgbClr val="472C7D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O</a:t>
            </a:r>
            <a:r>
              <a:rPr lang="en-US" b="true" sz="4210">
                <a:solidFill>
                  <a:srgbClr val="A6A6A6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FFER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907328" y="5765480"/>
            <a:ext cx="2385668" cy="717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4"/>
              </a:lnSpc>
            </a:pPr>
            <a:r>
              <a:rPr lang="en-US" b="true" sz="4210">
                <a:solidFill>
                  <a:srgbClr val="472C7D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R</a:t>
            </a:r>
            <a:r>
              <a:rPr lang="en-US" b="true" sz="4210">
                <a:solidFill>
                  <a:srgbClr val="A6A6A6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EQUEST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907295" y="8041188"/>
            <a:ext cx="1064713" cy="717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4"/>
              </a:lnSpc>
            </a:pPr>
            <a:r>
              <a:rPr lang="en-US" b="true" sz="4210">
                <a:solidFill>
                  <a:srgbClr val="472C7D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</a:t>
            </a:r>
            <a:r>
              <a:rPr lang="en-US" b="true" sz="4210">
                <a:solidFill>
                  <a:srgbClr val="A6A6A6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CK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6253" y="478712"/>
            <a:ext cx="10615494" cy="1666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80"/>
              </a:lnSpc>
            </a:pPr>
            <a:r>
              <a:rPr lang="en-US" b="true" sz="9771" spc="293">
                <a:solidFill>
                  <a:srgbClr val="472C7D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DHCP OPTIONS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4366919" y="2354699"/>
            <a:ext cx="9713238" cy="0"/>
          </a:xfrm>
          <a:prstGeom prst="line">
            <a:avLst/>
          </a:prstGeom>
          <a:ln cap="flat" w="142875">
            <a:solidFill>
              <a:srgbClr val="2316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4293568" y="2426136"/>
            <a:ext cx="9713238" cy="0"/>
          </a:xfrm>
          <a:prstGeom prst="line">
            <a:avLst/>
          </a:prstGeom>
          <a:ln cap="flat" w="142875">
            <a:solidFill>
              <a:srgbClr val="351A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4207843" y="2497574"/>
            <a:ext cx="9713238" cy="0"/>
          </a:xfrm>
          <a:prstGeom prst="line">
            <a:avLst/>
          </a:prstGeom>
          <a:ln cap="flat" w="142875">
            <a:solidFill>
              <a:srgbClr val="472C7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737451" y="3653813"/>
            <a:ext cx="10263651" cy="4330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72"/>
              </a:lnSpc>
            </a:pPr>
            <a:r>
              <a:rPr lang="en-US" sz="516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OPTION </a:t>
            </a:r>
            <a:r>
              <a:rPr lang="en-US" sz="5160" b="true">
                <a:solidFill>
                  <a:srgbClr val="8C52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r>
              <a:rPr lang="en-US" sz="516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— </a:t>
            </a:r>
            <a:r>
              <a:rPr lang="en-US" sz="516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Subnet Mask</a:t>
            </a:r>
          </a:p>
          <a:p>
            <a:pPr algn="l">
              <a:lnSpc>
                <a:spcPts val="8772"/>
              </a:lnSpc>
            </a:pPr>
            <a:r>
              <a:rPr lang="en-US" sz="516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OPTION </a:t>
            </a:r>
            <a:r>
              <a:rPr lang="en-US" sz="5160" b="true">
                <a:solidFill>
                  <a:srgbClr val="8C52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</a:t>
            </a:r>
            <a:r>
              <a:rPr lang="en-US" sz="5160">
                <a:solidFill>
                  <a:srgbClr val="8C52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16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— Domain</a:t>
            </a:r>
          </a:p>
          <a:p>
            <a:pPr algn="l">
              <a:lnSpc>
                <a:spcPts val="8772"/>
              </a:lnSpc>
            </a:pPr>
            <a:r>
              <a:rPr lang="en-US" sz="516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OPTION </a:t>
            </a:r>
            <a:r>
              <a:rPr lang="en-US" sz="5160" b="true">
                <a:solidFill>
                  <a:srgbClr val="8C52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  <a:r>
              <a:rPr lang="en-US" sz="516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— Gateway</a:t>
            </a:r>
          </a:p>
          <a:p>
            <a:pPr algn="l">
              <a:lnSpc>
                <a:spcPts val="8772"/>
              </a:lnSpc>
            </a:pPr>
            <a:r>
              <a:rPr lang="en-US" sz="516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OPTION </a:t>
            </a:r>
            <a:r>
              <a:rPr lang="en-US" sz="5160" b="true">
                <a:solidFill>
                  <a:srgbClr val="8C52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</a:t>
            </a:r>
            <a:r>
              <a:rPr lang="en-US" sz="516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— </a:t>
            </a:r>
            <a:r>
              <a:rPr lang="en-US" sz="516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01354" y="3653813"/>
            <a:ext cx="10263651" cy="4330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772"/>
              </a:lnSpc>
            </a:pPr>
            <a:r>
              <a:rPr lang="en-US" sz="516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OPTION </a:t>
            </a:r>
            <a:r>
              <a:rPr lang="en-US" sz="5160" b="true">
                <a:solidFill>
                  <a:srgbClr val="8C52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28</a:t>
            </a:r>
            <a:r>
              <a:rPr lang="en-US" sz="516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— </a:t>
            </a:r>
            <a:r>
              <a:rPr lang="en-US" sz="516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Broadcast</a:t>
            </a:r>
          </a:p>
          <a:p>
            <a:pPr algn="just">
              <a:lnSpc>
                <a:spcPts val="8772"/>
              </a:lnSpc>
            </a:pPr>
            <a:r>
              <a:rPr lang="en-US" sz="516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OPTION </a:t>
            </a:r>
            <a:r>
              <a:rPr lang="en-US" sz="5160" b="true">
                <a:solidFill>
                  <a:srgbClr val="8C52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51</a:t>
            </a:r>
            <a:r>
              <a:rPr lang="en-US" sz="516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— Lease</a:t>
            </a:r>
          </a:p>
          <a:p>
            <a:pPr algn="just">
              <a:lnSpc>
                <a:spcPts val="8772"/>
              </a:lnSpc>
            </a:pPr>
            <a:r>
              <a:rPr lang="en-US" sz="516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OPTION </a:t>
            </a:r>
            <a:r>
              <a:rPr lang="en-US" sz="5160" b="true">
                <a:solidFill>
                  <a:srgbClr val="8C52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66</a:t>
            </a:r>
            <a:r>
              <a:rPr lang="en-US" sz="516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— TFTP</a:t>
            </a:r>
          </a:p>
          <a:p>
            <a:pPr algn="just">
              <a:lnSpc>
                <a:spcPts val="8772"/>
              </a:lnSpc>
            </a:pPr>
            <a:r>
              <a:rPr lang="en-US" b="true" sz="516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OPTION </a:t>
            </a:r>
            <a:r>
              <a:rPr lang="en-US" b="true" sz="5160">
                <a:solidFill>
                  <a:srgbClr val="8C52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42</a:t>
            </a:r>
            <a:r>
              <a:rPr lang="en-US" sz="5160">
                <a:solidFill>
                  <a:srgbClr val="8C52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16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— NTP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51462" y="4669286"/>
            <a:ext cx="14385076" cy="142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985"/>
              </a:lnSpc>
            </a:pPr>
            <a:r>
              <a:rPr lang="en-US" sz="12482" b="true">
                <a:solidFill>
                  <a:srgbClr val="472C7D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SUMMARY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646084" y="-96446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name="AutoShape 4" id="4"/>
          <p:cNvSpPr/>
          <p:nvPr/>
        </p:nvSpPr>
        <p:spPr>
          <a:xfrm rot="-5400000">
            <a:off x="15835220" y="5048250"/>
            <a:ext cx="2848160" cy="0"/>
          </a:xfrm>
          <a:prstGeom prst="line">
            <a:avLst/>
          </a:prstGeom>
          <a:ln cap="flat" w="190500">
            <a:solidFill>
              <a:srgbClr val="472C7D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5897880" y="5072062"/>
            <a:ext cx="6492240" cy="0"/>
          </a:xfrm>
          <a:prstGeom prst="line">
            <a:avLst/>
          </a:prstGeom>
          <a:ln cap="flat" w="142875">
            <a:solidFill>
              <a:srgbClr val="AB2F0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0712433" y="1192175"/>
            <a:ext cx="6184225" cy="155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b="true" sz="9200">
                <a:solidFill>
                  <a:srgbClr val="AB2F08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PUBLIC IP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192175"/>
            <a:ext cx="6939082" cy="155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b="true" sz="9200">
                <a:solidFill>
                  <a:srgbClr val="AB2F08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PRIVATE IP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92597" y="3368320"/>
            <a:ext cx="167378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BF2D00"/>
                </a:solidFill>
                <a:latin typeface="Lato"/>
                <a:ea typeface="Lato"/>
                <a:cs typeface="Lato"/>
                <a:sym typeface="Lato"/>
              </a:rPr>
              <a:t>CLASS 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92597" y="4087939"/>
            <a:ext cx="54170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10.0.0.0 — 10.255.255.255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9205" y="5011229"/>
            <a:ext cx="166056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BF2D00"/>
                </a:solidFill>
                <a:latin typeface="Lato"/>
                <a:ea typeface="Lato"/>
                <a:cs typeface="Lato"/>
                <a:sym typeface="Lato"/>
              </a:rPr>
              <a:t>CLASS B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92597" y="5730849"/>
            <a:ext cx="573958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172.16.0.0 — 172.31.255.255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01170" y="6454114"/>
            <a:ext cx="166985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BF2D00"/>
                </a:solidFill>
                <a:latin typeface="Lato"/>
                <a:ea typeface="Lato"/>
                <a:cs typeface="Lato"/>
                <a:sym typeface="Lato"/>
              </a:rPr>
              <a:t>CLASS C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99205" y="7173734"/>
            <a:ext cx="633427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192.168.0.0 — 192.168.255.255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712433" y="3358795"/>
            <a:ext cx="4459962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Are internet routable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712433" y="5230304"/>
            <a:ext cx="542686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Should be globally unique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08084" y="3554219"/>
            <a:ext cx="14385076" cy="3607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7B0A0A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TYPES OF</a:t>
            </a:r>
          </a:p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7B0A0A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NETWORK</a:t>
            </a:r>
          </a:p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7B0A0A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MEDIAS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6308879" y="0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name="Group 4" id="4"/>
          <p:cNvGrpSpPr/>
          <p:nvPr/>
        </p:nvGrpSpPr>
        <p:grpSpPr>
          <a:xfrm rot="-5400000">
            <a:off x="-160652" y="5065925"/>
            <a:ext cx="1948417" cy="155149"/>
            <a:chOff x="0" y="0"/>
            <a:chExt cx="1913890" cy="152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52400"/>
            </a:xfrm>
            <a:custGeom>
              <a:avLst/>
              <a:gdLst/>
              <a:ahLst/>
              <a:cxnLst/>
              <a:rect r="r" b="b" t="t" l="l"/>
              <a:pathLst>
                <a:path h="15240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7B0A0A"/>
            </a:solid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651622" y="2716400"/>
            <a:ext cx="7390808" cy="0"/>
          </a:xfrm>
          <a:prstGeom prst="line">
            <a:avLst/>
          </a:prstGeom>
          <a:ln cap="flat" w="142875">
            <a:solidFill>
              <a:srgbClr val="4402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5546847" y="2644962"/>
            <a:ext cx="7390808" cy="0"/>
          </a:xfrm>
          <a:prstGeom prst="line">
            <a:avLst/>
          </a:prstGeom>
          <a:ln cap="flat" w="142875">
            <a:solidFill>
              <a:srgbClr val="5B070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5448596" y="2573525"/>
            <a:ext cx="7390808" cy="0"/>
          </a:xfrm>
          <a:prstGeom prst="line">
            <a:avLst/>
          </a:prstGeom>
          <a:ln cap="flat" w="142875">
            <a:solidFill>
              <a:srgbClr val="7B0A0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134666" y="4357574"/>
            <a:ext cx="6605965" cy="4139738"/>
          </a:xfrm>
          <a:custGeom>
            <a:avLst/>
            <a:gdLst/>
            <a:ahLst/>
            <a:cxnLst/>
            <a:rect r="r" b="b" t="t" l="l"/>
            <a:pathLst>
              <a:path h="4139738" w="6605965">
                <a:moveTo>
                  <a:pt x="0" y="0"/>
                </a:moveTo>
                <a:lnTo>
                  <a:pt x="6605965" y="0"/>
                </a:lnTo>
                <a:lnTo>
                  <a:pt x="6605965" y="4139738"/>
                </a:lnTo>
                <a:lnTo>
                  <a:pt x="0" y="4139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741026" y="4357574"/>
            <a:ext cx="8412309" cy="4127398"/>
          </a:xfrm>
          <a:custGeom>
            <a:avLst/>
            <a:gdLst/>
            <a:ahLst/>
            <a:cxnLst/>
            <a:rect r="r" b="b" t="t" l="l"/>
            <a:pathLst>
              <a:path h="4127398" w="8412309">
                <a:moveTo>
                  <a:pt x="0" y="0"/>
                </a:moveTo>
                <a:lnTo>
                  <a:pt x="8412308" y="0"/>
                </a:lnTo>
                <a:lnTo>
                  <a:pt x="8412308" y="4127398"/>
                </a:lnTo>
                <a:lnTo>
                  <a:pt x="0" y="41273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436" r="0" b="-720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252576" y="866775"/>
            <a:ext cx="13782848" cy="155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b="true" sz="9200" spc="920">
                <a:solidFill>
                  <a:srgbClr val="7B0A0A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FIBER—OPTIC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651622" y="2716400"/>
            <a:ext cx="7390808" cy="0"/>
          </a:xfrm>
          <a:prstGeom prst="line">
            <a:avLst/>
          </a:prstGeom>
          <a:ln cap="flat" w="142875">
            <a:solidFill>
              <a:srgbClr val="4402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5546847" y="2644962"/>
            <a:ext cx="7390808" cy="0"/>
          </a:xfrm>
          <a:prstGeom prst="line">
            <a:avLst/>
          </a:prstGeom>
          <a:ln cap="flat" w="142875">
            <a:solidFill>
              <a:srgbClr val="5B070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5448596" y="2573525"/>
            <a:ext cx="7390808" cy="0"/>
          </a:xfrm>
          <a:prstGeom prst="line">
            <a:avLst/>
          </a:prstGeom>
          <a:ln cap="flat" w="142875">
            <a:solidFill>
              <a:srgbClr val="7B0A0A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11141" y="4041038"/>
            <a:ext cx="3908304" cy="399479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168555" y="3154550"/>
            <a:ext cx="2920637" cy="324515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689071" y="7333386"/>
            <a:ext cx="3031361" cy="1924914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52576" y="866775"/>
            <a:ext cx="13782848" cy="155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b="true" sz="9200" spc="920">
                <a:solidFill>
                  <a:srgbClr val="7B0A0A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WIRELESS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651622" y="2773550"/>
            <a:ext cx="7390808" cy="0"/>
          </a:xfrm>
          <a:prstGeom prst="line">
            <a:avLst/>
          </a:prstGeom>
          <a:ln cap="flat" w="142875">
            <a:solidFill>
              <a:srgbClr val="4402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5546847" y="2702112"/>
            <a:ext cx="7390808" cy="0"/>
          </a:xfrm>
          <a:prstGeom prst="line">
            <a:avLst/>
          </a:prstGeom>
          <a:ln cap="flat" w="142875">
            <a:solidFill>
              <a:srgbClr val="5B070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5448596" y="2630675"/>
            <a:ext cx="7390808" cy="0"/>
          </a:xfrm>
          <a:prstGeom prst="line">
            <a:avLst/>
          </a:prstGeom>
          <a:ln cap="flat" w="142875">
            <a:solidFill>
              <a:srgbClr val="7B0A0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325296" y="4129156"/>
            <a:ext cx="4957694" cy="4957694"/>
          </a:xfrm>
          <a:custGeom>
            <a:avLst/>
            <a:gdLst/>
            <a:ahLst/>
            <a:cxnLst/>
            <a:rect r="r" b="b" t="t" l="l"/>
            <a:pathLst>
              <a:path h="4957694" w="4957694">
                <a:moveTo>
                  <a:pt x="0" y="0"/>
                </a:moveTo>
                <a:lnTo>
                  <a:pt x="4957694" y="0"/>
                </a:lnTo>
                <a:lnTo>
                  <a:pt x="4957694" y="4957694"/>
                </a:lnTo>
                <a:lnTo>
                  <a:pt x="0" y="49576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97024" y="4129156"/>
            <a:ext cx="4957694" cy="4957694"/>
          </a:xfrm>
          <a:custGeom>
            <a:avLst/>
            <a:gdLst/>
            <a:ahLst/>
            <a:cxnLst/>
            <a:rect r="r" b="b" t="t" l="l"/>
            <a:pathLst>
              <a:path h="4957694" w="4957694">
                <a:moveTo>
                  <a:pt x="0" y="0"/>
                </a:moveTo>
                <a:lnTo>
                  <a:pt x="4957694" y="0"/>
                </a:lnTo>
                <a:lnTo>
                  <a:pt x="4957694" y="4957694"/>
                </a:lnTo>
                <a:lnTo>
                  <a:pt x="0" y="4957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64343" y="4129156"/>
            <a:ext cx="4098361" cy="4957694"/>
          </a:xfrm>
          <a:custGeom>
            <a:avLst/>
            <a:gdLst/>
            <a:ahLst/>
            <a:cxnLst/>
            <a:rect r="r" b="b" t="t" l="l"/>
            <a:pathLst>
              <a:path h="4957694" w="4098361">
                <a:moveTo>
                  <a:pt x="0" y="0"/>
                </a:moveTo>
                <a:lnTo>
                  <a:pt x="4098361" y="0"/>
                </a:lnTo>
                <a:lnTo>
                  <a:pt x="4098361" y="4957694"/>
                </a:lnTo>
                <a:lnTo>
                  <a:pt x="0" y="495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52576" y="866775"/>
            <a:ext cx="13782848" cy="155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b="true" sz="9200" spc="920">
                <a:solidFill>
                  <a:srgbClr val="7B0A0A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COPPER WIRING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51462" y="4669286"/>
            <a:ext cx="14385076" cy="142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985"/>
              </a:lnSpc>
            </a:pPr>
            <a:r>
              <a:rPr lang="en-US" sz="12482" b="true">
                <a:solidFill>
                  <a:srgbClr val="7B0A0A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SUMMARY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646084" y="-96446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name="AutoShape 4" id="4"/>
          <p:cNvSpPr/>
          <p:nvPr/>
        </p:nvSpPr>
        <p:spPr>
          <a:xfrm rot="-5400000">
            <a:off x="15835220" y="5048250"/>
            <a:ext cx="2848160" cy="0"/>
          </a:xfrm>
          <a:prstGeom prst="line">
            <a:avLst/>
          </a:prstGeom>
          <a:ln cap="flat" w="190500">
            <a:solidFill>
              <a:srgbClr val="7B0A0A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15835220" y="5048250"/>
            <a:ext cx="2848160" cy="0"/>
          </a:xfrm>
          <a:prstGeom prst="line">
            <a:avLst/>
          </a:prstGeom>
          <a:ln cap="flat" w="190500">
            <a:solidFill>
              <a:srgbClr val="7B0A0A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43210" y="2279635"/>
            <a:ext cx="5871091" cy="587109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951462" y="3402461"/>
            <a:ext cx="14385076" cy="3958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985"/>
              </a:lnSpc>
            </a:pPr>
            <a:r>
              <a:rPr lang="en-US" sz="12482" b="true">
                <a:solidFill>
                  <a:srgbClr val="7B0A0A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THANK YOU</a:t>
            </a:r>
          </a:p>
          <a:p>
            <a:pPr algn="r">
              <a:lnSpc>
                <a:spcPts val="9985"/>
              </a:lnSpc>
            </a:pPr>
            <a:r>
              <a:rPr lang="en-US" sz="12482" b="true">
                <a:solidFill>
                  <a:srgbClr val="7B0A0A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FOR YOUR</a:t>
            </a:r>
          </a:p>
          <a:p>
            <a:pPr algn="r">
              <a:lnSpc>
                <a:spcPts val="9985"/>
              </a:lnSpc>
            </a:pPr>
            <a:r>
              <a:rPr lang="en-US" sz="12482" b="true">
                <a:solidFill>
                  <a:srgbClr val="7B0A0A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ATTENTION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78158" y="1147142"/>
            <a:ext cx="3538609" cy="2118742"/>
          </a:xfrm>
          <a:custGeom>
            <a:avLst/>
            <a:gdLst/>
            <a:ahLst/>
            <a:cxnLst/>
            <a:rect r="r" b="b" t="t" l="l"/>
            <a:pathLst>
              <a:path h="2118742" w="3538609">
                <a:moveTo>
                  <a:pt x="0" y="0"/>
                </a:moveTo>
                <a:lnTo>
                  <a:pt x="3538608" y="0"/>
                </a:lnTo>
                <a:lnTo>
                  <a:pt x="3538608" y="2118742"/>
                </a:lnTo>
                <a:lnTo>
                  <a:pt x="0" y="2118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-27583">
            <a:off x="4716586" y="2194292"/>
            <a:ext cx="11199080" cy="0"/>
          </a:xfrm>
          <a:prstGeom prst="line">
            <a:avLst/>
          </a:prstGeom>
          <a:ln cap="flat" w="114300">
            <a:solidFill>
              <a:srgbClr val="AB2F08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7966187" y="1028700"/>
            <a:ext cx="2355626" cy="2355626"/>
            <a:chOff x="0" y="0"/>
            <a:chExt cx="3140835" cy="3140835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3140835" cy="3140835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8" id="8"/>
            <p:cNvSpPr/>
            <p:nvPr/>
          </p:nvSpPr>
          <p:spPr>
            <a:xfrm rot="0">
              <a:off x="182883" y="1463330"/>
              <a:ext cx="1159973" cy="0"/>
            </a:xfrm>
            <a:prstGeom prst="line">
              <a:avLst/>
            </a:prstGeom>
            <a:ln cap="flat" w="214175">
              <a:solidFill>
                <a:srgbClr val="000000"/>
              </a:solidFill>
              <a:prstDash val="lgDash"/>
              <a:headEnd type="none" len="sm" w="sm"/>
              <a:tailEnd type="triangle" len="med" w="lg"/>
            </a:ln>
          </p:spPr>
        </p:sp>
        <p:sp>
          <p:nvSpPr>
            <p:cNvPr name="AutoShape 9" id="9"/>
            <p:cNvSpPr/>
            <p:nvPr/>
          </p:nvSpPr>
          <p:spPr>
            <a:xfrm rot="-10800000">
              <a:off x="1793718" y="1463330"/>
              <a:ext cx="1159973" cy="0"/>
            </a:xfrm>
            <a:prstGeom prst="line">
              <a:avLst/>
            </a:prstGeom>
            <a:ln cap="flat" w="214175">
              <a:solidFill>
                <a:srgbClr val="000000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AutoShape 10" id="10"/>
            <p:cNvSpPr/>
            <p:nvPr/>
          </p:nvSpPr>
          <p:spPr>
            <a:xfrm rot="-5400000">
              <a:off x="986170" y="655782"/>
              <a:ext cx="1159973" cy="0"/>
            </a:xfrm>
            <a:prstGeom prst="line">
              <a:avLst/>
            </a:prstGeom>
            <a:ln cap="flat" w="214175">
              <a:solidFill>
                <a:srgbClr val="000000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AutoShape 11" id="11"/>
            <p:cNvSpPr/>
            <p:nvPr/>
          </p:nvSpPr>
          <p:spPr>
            <a:xfrm rot="5400000">
              <a:off x="990431" y="2244106"/>
              <a:ext cx="1159973" cy="0"/>
            </a:xfrm>
            <a:prstGeom prst="line">
              <a:avLst/>
            </a:prstGeom>
            <a:ln cap="flat" w="214175">
              <a:solidFill>
                <a:srgbClr val="000000"/>
              </a:solidFill>
              <a:prstDash val="solid"/>
              <a:headEnd type="none" len="sm" w="sm"/>
              <a:tailEnd type="triangle" len="med" w="lg"/>
            </a:ln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3107204" y="1028700"/>
            <a:ext cx="4152096" cy="2262892"/>
          </a:xfrm>
          <a:custGeom>
            <a:avLst/>
            <a:gdLst/>
            <a:ahLst/>
            <a:cxnLst/>
            <a:rect r="r" b="b" t="t" l="l"/>
            <a:pathLst>
              <a:path h="2262892" w="4152096">
                <a:moveTo>
                  <a:pt x="0" y="0"/>
                </a:moveTo>
                <a:lnTo>
                  <a:pt x="4152096" y="0"/>
                </a:lnTo>
                <a:lnTo>
                  <a:pt x="4152096" y="2262892"/>
                </a:lnTo>
                <a:lnTo>
                  <a:pt x="0" y="226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801110" y="4191787"/>
          <a:ext cx="6788029" cy="1903426"/>
        </p:xfrm>
        <a:graphic>
          <a:graphicData uri="http://schemas.openxmlformats.org/drawingml/2006/table">
            <a:tbl>
              <a:tblPr/>
              <a:tblGrid>
                <a:gridCol w="1001301"/>
                <a:gridCol w="2367684"/>
                <a:gridCol w="2444831"/>
                <a:gridCol w="974213"/>
              </a:tblGrid>
              <a:tr h="984531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2"/>
                        </a:lnSpc>
                        <a:defRPr/>
                      </a:pPr>
                      <a:r>
                        <a:rPr lang="en-US" sz="2494" spc="149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Source IP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2"/>
                        </a:lnSpc>
                        <a:defRPr/>
                      </a:pPr>
                      <a:r>
                        <a:rPr lang="en-US" sz="2494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Destination IP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896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37"/>
                        </a:lnSpc>
                        <a:defRPr/>
                      </a:pPr>
                      <a:r>
                        <a:rPr lang="en-US" sz="2169" spc="596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10.0.0.1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37"/>
                        </a:lnSpc>
                        <a:defRPr/>
                      </a:pPr>
                      <a:r>
                        <a:rPr lang="en-US" sz="2169" spc="9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200.100.50.25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9798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4" id="14"/>
          <p:cNvGraphicFramePr>
            <a:graphicFrameLocks noGrp="true"/>
          </p:cNvGraphicFramePr>
          <p:nvPr/>
        </p:nvGraphicFramePr>
        <p:xfrm>
          <a:off x="10744379" y="4191787"/>
          <a:ext cx="6788029" cy="1904107"/>
        </p:xfrm>
        <a:graphic>
          <a:graphicData uri="http://schemas.openxmlformats.org/drawingml/2006/table">
            <a:tbl>
              <a:tblPr/>
              <a:tblGrid>
                <a:gridCol w="1001301"/>
                <a:gridCol w="2367684"/>
                <a:gridCol w="2444831"/>
                <a:gridCol w="974213"/>
              </a:tblGrid>
              <a:tr h="988894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2"/>
                        </a:lnSpc>
                        <a:defRPr/>
                      </a:pPr>
                      <a:r>
                        <a:rPr lang="en-US" sz="2494" spc="149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Source IP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2"/>
                        </a:lnSpc>
                        <a:defRPr/>
                      </a:pPr>
                      <a:r>
                        <a:rPr lang="en-US" sz="2494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Destination IP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13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37"/>
                        </a:lnSpc>
                        <a:defRPr/>
                      </a:pPr>
                      <a:r>
                        <a:rPr lang="en-US" sz="2169" spc="147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160.80.40.20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37"/>
                        </a:lnSpc>
                        <a:defRPr/>
                      </a:pPr>
                      <a:r>
                        <a:rPr lang="en-US" sz="2169" spc="9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200.100.50.25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5" id="15"/>
          <p:cNvSpPr txBox="true"/>
          <p:nvPr/>
        </p:nvSpPr>
        <p:spPr>
          <a:xfrm rot="0">
            <a:off x="13831357" y="1931546"/>
            <a:ext cx="2703790" cy="837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b="true" sz="4900" spc="43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Internet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56533" y="5000427"/>
            <a:ext cx="137493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NAT</a:t>
            </a:r>
          </a:p>
        </p:txBody>
      </p:sp>
      <p:graphicFrame>
        <p:nvGraphicFramePr>
          <p:cNvPr name="Table 17" id="17"/>
          <p:cNvGraphicFramePr>
            <a:graphicFrameLocks noGrp="true"/>
          </p:cNvGraphicFramePr>
          <p:nvPr/>
        </p:nvGraphicFramePr>
        <p:xfrm>
          <a:off x="778351" y="6655128"/>
          <a:ext cx="6788029" cy="1898701"/>
        </p:xfrm>
        <a:graphic>
          <a:graphicData uri="http://schemas.openxmlformats.org/drawingml/2006/table">
            <a:tbl>
              <a:tblPr/>
              <a:tblGrid>
                <a:gridCol w="1001301"/>
                <a:gridCol w="2367684"/>
                <a:gridCol w="2444831"/>
                <a:gridCol w="974213"/>
              </a:tblGrid>
              <a:tr h="983430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2"/>
                        </a:lnSpc>
                        <a:defRPr/>
                      </a:pPr>
                      <a:r>
                        <a:rPr lang="en-US" sz="2494" spc="149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Source IP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2"/>
                        </a:lnSpc>
                        <a:defRPr/>
                      </a:pPr>
                      <a:r>
                        <a:rPr lang="en-US" sz="2494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Destination IP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71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37"/>
                        </a:lnSpc>
                        <a:defRPr/>
                      </a:pPr>
                      <a:r>
                        <a:rPr lang="en-US" sz="2169" spc="58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200.100.50.25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37"/>
                        </a:lnSpc>
                        <a:defRPr/>
                      </a:pPr>
                      <a:r>
                        <a:rPr lang="en-US" sz="2169" spc="379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10.0.0.1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8" id="18"/>
          <p:cNvGraphicFramePr>
            <a:graphicFrameLocks noGrp="true"/>
          </p:cNvGraphicFramePr>
          <p:nvPr/>
        </p:nvGraphicFramePr>
        <p:xfrm>
          <a:off x="10721620" y="6655128"/>
          <a:ext cx="6788029" cy="1904107"/>
        </p:xfrm>
        <a:graphic>
          <a:graphicData uri="http://schemas.openxmlformats.org/drawingml/2006/table">
            <a:tbl>
              <a:tblPr/>
              <a:tblGrid>
                <a:gridCol w="1001301"/>
                <a:gridCol w="2367684"/>
                <a:gridCol w="2444831"/>
                <a:gridCol w="974213"/>
              </a:tblGrid>
              <a:tr h="988894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2"/>
                        </a:lnSpc>
                        <a:defRPr/>
                      </a:pPr>
                      <a:r>
                        <a:rPr lang="en-US" sz="2494" spc="149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Source IP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2"/>
                        </a:lnSpc>
                        <a:defRPr/>
                      </a:pPr>
                      <a:r>
                        <a:rPr lang="en-US" sz="2494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Destination IP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13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37"/>
                        </a:lnSpc>
                        <a:defRPr/>
                      </a:pPr>
                      <a:r>
                        <a:rPr lang="en-US" sz="2169" spc="56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200.100.50.25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37"/>
                        </a:lnSpc>
                        <a:defRPr/>
                      </a:pPr>
                      <a:r>
                        <a:rPr lang="en-US" sz="2169" spc="9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160.80.40.20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4859"/>
                        </a:lnSpc>
                        <a:defRPr/>
                      </a:pPr>
                      <a:r>
                        <a:rPr lang="en-US" sz="3470" spc="472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...</a:t>
                      </a:r>
                      <a:endParaRPr lang="en-US" sz="1100"/>
                    </a:p>
                  </a:txBody>
                  <a:tcPr marL="206628" marR="206628" marT="206628" marB="206628" anchor="ctr">
                    <a:lnL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326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AutoShape 19" id="19"/>
          <p:cNvSpPr/>
          <p:nvPr/>
        </p:nvSpPr>
        <p:spPr>
          <a:xfrm rot="-37835">
            <a:off x="8456485" y="4583650"/>
            <a:ext cx="1584153" cy="0"/>
          </a:xfrm>
          <a:prstGeom prst="line">
            <a:avLst/>
          </a:prstGeom>
          <a:ln cap="flat" w="190500">
            <a:solidFill>
              <a:srgbClr val="BF2D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0" id="20"/>
          <p:cNvSpPr txBox="true"/>
          <p:nvPr/>
        </p:nvSpPr>
        <p:spPr>
          <a:xfrm rot="0">
            <a:off x="8456533" y="7503622"/>
            <a:ext cx="137493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NAT</a:t>
            </a:r>
          </a:p>
        </p:txBody>
      </p:sp>
      <p:sp>
        <p:nvSpPr>
          <p:cNvPr name="AutoShape 21" id="21"/>
          <p:cNvSpPr/>
          <p:nvPr/>
        </p:nvSpPr>
        <p:spPr>
          <a:xfrm rot="-10800000">
            <a:off x="8246484" y="7086845"/>
            <a:ext cx="1584983" cy="0"/>
          </a:xfrm>
          <a:prstGeom prst="line">
            <a:avLst/>
          </a:prstGeom>
          <a:ln cap="flat" w="190500">
            <a:solidFill>
              <a:srgbClr val="BF2D00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51462" y="4669286"/>
            <a:ext cx="14385076" cy="142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985"/>
              </a:lnSpc>
            </a:pPr>
            <a:r>
              <a:rPr lang="en-US" sz="12482" b="true">
                <a:solidFill>
                  <a:srgbClr val="AB2F08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SUMMARY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646084" y="-96446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name="AutoShape 4" id="4"/>
          <p:cNvSpPr/>
          <p:nvPr/>
        </p:nvSpPr>
        <p:spPr>
          <a:xfrm rot="-5400000">
            <a:off x="15835220" y="5048250"/>
            <a:ext cx="2848160" cy="0"/>
          </a:xfrm>
          <a:prstGeom prst="line">
            <a:avLst/>
          </a:prstGeom>
          <a:ln cap="flat" w="190500">
            <a:solidFill>
              <a:srgbClr val="AB2F08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08084" y="3554219"/>
            <a:ext cx="14385076" cy="3607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2E578D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DOMAIN </a:t>
            </a:r>
          </a:p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2E578D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NAME</a:t>
            </a:r>
          </a:p>
          <a:p>
            <a:pPr algn="l">
              <a:lnSpc>
                <a:spcPts val="9106"/>
              </a:lnSpc>
            </a:pPr>
            <a:r>
              <a:rPr lang="en-US" sz="11382" b="true">
                <a:solidFill>
                  <a:srgbClr val="2E578D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SYSTEM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6308879" y="0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name="Group 4" id="4"/>
          <p:cNvGrpSpPr/>
          <p:nvPr/>
        </p:nvGrpSpPr>
        <p:grpSpPr>
          <a:xfrm rot="-5400000">
            <a:off x="-160652" y="5065925"/>
            <a:ext cx="1948417" cy="155149"/>
            <a:chOff x="0" y="0"/>
            <a:chExt cx="1913890" cy="152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52400"/>
            </a:xfrm>
            <a:custGeom>
              <a:avLst/>
              <a:gdLst/>
              <a:ahLst/>
              <a:cxnLst/>
              <a:rect r="r" b="b" t="t" l="l"/>
              <a:pathLst>
                <a:path h="15240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E578D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0800000">
            <a:off x="1401170" y="2677757"/>
            <a:ext cx="5415111" cy="0"/>
          </a:xfrm>
          <a:prstGeom prst="line">
            <a:avLst/>
          </a:prstGeom>
          <a:ln cap="flat" w="142875">
            <a:solidFill>
              <a:srgbClr val="2E578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2865147" y="866775"/>
            <a:ext cx="2485192" cy="155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b="true" sz="9200">
                <a:solidFill>
                  <a:srgbClr val="2E578D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URL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222546" y="5292655"/>
            <a:ext cx="14703285" cy="755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spc="175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https://</a:t>
            </a:r>
            <a:r>
              <a:rPr lang="en-US" sz="4399" spc="175">
                <a:solidFill>
                  <a:srgbClr val="004AAD"/>
                </a:solidFill>
                <a:latin typeface="Lato"/>
                <a:ea typeface="Lato"/>
                <a:cs typeface="Lato"/>
                <a:sym typeface="Lato"/>
              </a:rPr>
              <a:t>www.</a:t>
            </a:r>
            <a:r>
              <a:rPr lang="en-US" sz="4399" spc="175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example</a:t>
            </a:r>
            <a:r>
              <a:rPr lang="en-US" sz="4399" spc="175">
                <a:solidFill>
                  <a:srgbClr val="004AAD"/>
                </a:solidFill>
                <a:latin typeface="Lato"/>
                <a:ea typeface="Lato"/>
                <a:cs typeface="Lato"/>
                <a:sym typeface="Lato"/>
              </a:rPr>
              <a:t>.com</a:t>
            </a:r>
            <a:r>
              <a:rPr lang="en-US" sz="4399" spc="175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/2023/samples/</a:t>
            </a:r>
            <a:r>
              <a:rPr lang="en-US" sz="4399" spc="175">
                <a:solidFill>
                  <a:srgbClr val="004AAD"/>
                </a:solidFill>
                <a:latin typeface="Lato"/>
                <a:ea typeface="Lato"/>
                <a:cs typeface="Lato"/>
                <a:sym typeface="Lato"/>
              </a:rPr>
              <a:t>index.html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8062" y="4563110"/>
            <a:ext cx="54170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Protocol</a:t>
            </a:r>
          </a:p>
        </p:txBody>
      </p:sp>
      <p:sp>
        <p:nvSpPr>
          <p:cNvPr name="AutoShape 6" id="6"/>
          <p:cNvSpPr/>
          <p:nvPr/>
        </p:nvSpPr>
        <p:spPr>
          <a:xfrm>
            <a:off x="3385453" y="5255682"/>
            <a:ext cx="262464" cy="38100"/>
          </a:xfrm>
          <a:prstGeom prst="line">
            <a:avLst/>
          </a:prstGeom>
          <a:ln cap="flat" w="38100">
            <a:solidFill>
              <a:srgbClr val="2E578D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7" id="7"/>
          <p:cNvSpPr txBox="true"/>
          <p:nvPr/>
        </p:nvSpPr>
        <p:spPr>
          <a:xfrm rot="0">
            <a:off x="2609042" y="6314370"/>
            <a:ext cx="54170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Hostname</a:t>
            </a:r>
          </a:p>
        </p:txBody>
      </p:sp>
      <p:sp>
        <p:nvSpPr>
          <p:cNvPr name="AutoShape 8" id="8"/>
          <p:cNvSpPr/>
          <p:nvPr/>
        </p:nvSpPr>
        <p:spPr>
          <a:xfrm rot="-5400000">
            <a:off x="5140523" y="6257220"/>
            <a:ext cx="354112" cy="0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9" id="9"/>
          <p:cNvSpPr txBox="true"/>
          <p:nvPr/>
        </p:nvSpPr>
        <p:spPr>
          <a:xfrm rot="0">
            <a:off x="4549646" y="4563110"/>
            <a:ext cx="54170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Domain Name</a:t>
            </a:r>
          </a:p>
        </p:txBody>
      </p:sp>
      <p:sp>
        <p:nvSpPr>
          <p:cNvPr name="AutoShape 10" id="10"/>
          <p:cNvSpPr/>
          <p:nvPr/>
        </p:nvSpPr>
        <p:spPr>
          <a:xfrm>
            <a:off x="7127037" y="5255682"/>
            <a:ext cx="262464" cy="38100"/>
          </a:xfrm>
          <a:prstGeom prst="line">
            <a:avLst/>
          </a:prstGeom>
          <a:ln cap="flat" w="38100">
            <a:solidFill>
              <a:srgbClr val="2E578D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11" id="11"/>
          <p:cNvSpPr txBox="true"/>
          <p:nvPr/>
        </p:nvSpPr>
        <p:spPr>
          <a:xfrm rot="0">
            <a:off x="8903840" y="4563110"/>
            <a:ext cx="54170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Directory</a:t>
            </a:r>
          </a:p>
        </p:txBody>
      </p:sp>
      <p:sp>
        <p:nvSpPr>
          <p:cNvPr name="AutoShape 12" id="12"/>
          <p:cNvSpPr/>
          <p:nvPr/>
        </p:nvSpPr>
        <p:spPr>
          <a:xfrm>
            <a:off x="11481232" y="5255682"/>
            <a:ext cx="262464" cy="38100"/>
          </a:xfrm>
          <a:prstGeom prst="line">
            <a:avLst/>
          </a:prstGeom>
          <a:ln cap="flat" w="38100">
            <a:solidFill>
              <a:srgbClr val="2E578D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13" id="13"/>
          <p:cNvSpPr txBox="true"/>
          <p:nvPr/>
        </p:nvSpPr>
        <p:spPr>
          <a:xfrm rot="0">
            <a:off x="6230608" y="6314370"/>
            <a:ext cx="54170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TLD</a:t>
            </a:r>
          </a:p>
        </p:txBody>
      </p:sp>
      <p:sp>
        <p:nvSpPr>
          <p:cNvPr name="AutoShape 14" id="14"/>
          <p:cNvSpPr/>
          <p:nvPr/>
        </p:nvSpPr>
        <p:spPr>
          <a:xfrm rot="-5400000">
            <a:off x="8762089" y="6257220"/>
            <a:ext cx="354112" cy="0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15" id="15"/>
          <p:cNvSpPr txBox="true"/>
          <p:nvPr/>
        </p:nvSpPr>
        <p:spPr>
          <a:xfrm rot="0">
            <a:off x="12393100" y="6314370"/>
            <a:ext cx="54170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File Name</a:t>
            </a:r>
          </a:p>
        </p:txBody>
      </p:sp>
      <p:sp>
        <p:nvSpPr>
          <p:cNvPr name="AutoShape 16" id="16"/>
          <p:cNvSpPr/>
          <p:nvPr/>
        </p:nvSpPr>
        <p:spPr>
          <a:xfrm rot="-5400000">
            <a:off x="14924582" y="6257220"/>
            <a:ext cx="354112" cy="0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7" id="17"/>
          <p:cNvSpPr/>
          <p:nvPr/>
        </p:nvSpPr>
        <p:spPr>
          <a:xfrm rot="0">
            <a:off x="2989558" y="5386914"/>
            <a:ext cx="1054083" cy="0"/>
          </a:xfrm>
          <a:prstGeom prst="line">
            <a:avLst/>
          </a:prstGeom>
          <a:ln cap="flat" w="38100">
            <a:solidFill>
              <a:srgbClr val="2E578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0">
            <a:off x="6731142" y="5386914"/>
            <a:ext cx="1054083" cy="0"/>
          </a:xfrm>
          <a:prstGeom prst="line">
            <a:avLst/>
          </a:prstGeom>
          <a:ln cap="flat" w="38100">
            <a:solidFill>
              <a:srgbClr val="2E578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0">
            <a:off x="11085337" y="5386914"/>
            <a:ext cx="1054083" cy="0"/>
          </a:xfrm>
          <a:prstGeom prst="line">
            <a:avLst/>
          </a:prstGeom>
          <a:ln cap="flat" w="38100">
            <a:solidFill>
              <a:srgbClr val="2E578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0">
            <a:off x="4790538" y="6080164"/>
            <a:ext cx="1054083" cy="0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rot="0">
            <a:off x="8412104" y="6080164"/>
            <a:ext cx="1054083" cy="0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rot="0">
            <a:off x="14574597" y="6080164"/>
            <a:ext cx="1054083" cy="0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4394484" y="1907724"/>
            <a:ext cx="2186209" cy="114300"/>
          </a:xfrm>
          <a:prstGeom prst="line">
            <a:avLst/>
          </a:prstGeom>
          <a:ln cap="flat" w="114300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510631" y="1072587"/>
            <a:ext cx="2884234" cy="1726935"/>
          </a:xfrm>
          <a:custGeom>
            <a:avLst/>
            <a:gdLst/>
            <a:ahLst/>
            <a:cxnLst/>
            <a:rect r="r" b="b" t="t" l="l"/>
            <a:pathLst>
              <a:path h="1726935" w="2884234">
                <a:moveTo>
                  <a:pt x="0" y="0"/>
                </a:moveTo>
                <a:lnTo>
                  <a:pt x="2884233" y="0"/>
                </a:lnTo>
                <a:lnTo>
                  <a:pt x="2884233" y="1726935"/>
                </a:lnTo>
                <a:lnTo>
                  <a:pt x="0" y="1726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-3175179">
            <a:off x="2871653" y="4883693"/>
            <a:ext cx="4737421" cy="0"/>
          </a:xfrm>
          <a:prstGeom prst="line">
            <a:avLst/>
          </a:prstGeom>
          <a:ln cap="flat" w="114300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-7728421">
            <a:off x="7898977" y="4906263"/>
            <a:ext cx="4879491" cy="0"/>
          </a:xfrm>
          <a:prstGeom prst="line">
            <a:avLst/>
          </a:prstGeom>
          <a:ln cap="flat" w="114300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-5399999">
            <a:off x="6295913" y="4475065"/>
            <a:ext cx="2871936" cy="0"/>
          </a:xfrm>
          <a:prstGeom prst="line">
            <a:avLst/>
          </a:prstGeom>
          <a:ln cap="flat" w="114300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6580313" y="841610"/>
            <a:ext cx="2304167" cy="2304167"/>
          </a:xfrm>
          <a:custGeom>
            <a:avLst/>
            <a:gdLst/>
            <a:ahLst/>
            <a:cxnLst/>
            <a:rect r="r" b="b" t="t" l="l"/>
            <a:pathLst>
              <a:path h="2304167" w="2304167">
                <a:moveTo>
                  <a:pt x="0" y="0"/>
                </a:moveTo>
                <a:lnTo>
                  <a:pt x="2304168" y="0"/>
                </a:lnTo>
                <a:lnTo>
                  <a:pt x="2304168" y="2304167"/>
                </a:lnTo>
                <a:lnTo>
                  <a:pt x="0" y="2304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709692" y="5968183"/>
            <a:ext cx="2044379" cy="2044379"/>
          </a:xfrm>
          <a:custGeom>
            <a:avLst/>
            <a:gdLst/>
            <a:ahLst/>
            <a:cxnLst/>
            <a:rect r="r" b="b" t="t" l="l"/>
            <a:pathLst>
              <a:path h="2044379" w="2044379">
                <a:moveTo>
                  <a:pt x="0" y="0"/>
                </a:moveTo>
                <a:lnTo>
                  <a:pt x="2044379" y="0"/>
                </a:lnTo>
                <a:lnTo>
                  <a:pt x="2044379" y="2044379"/>
                </a:lnTo>
                <a:lnTo>
                  <a:pt x="0" y="2044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91840" y="6814271"/>
            <a:ext cx="2044379" cy="2044379"/>
          </a:xfrm>
          <a:custGeom>
            <a:avLst/>
            <a:gdLst/>
            <a:ahLst/>
            <a:cxnLst/>
            <a:rect r="r" b="b" t="t" l="l"/>
            <a:pathLst>
              <a:path h="2044379" w="2044379">
                <a:moveTo>
                  <a:pt x="0" y="0"/>
                </a:moveTo>
                <a:lnTo>
                  <a:pt x="2044379" y="0"/>
                </a:lnTo>
                <a:lnTo>
                  <a:pt x="2044379" y="2044379"/>
                </a:lnTo>
                <a:lnTo>
                  <a:pt x="0" y="2044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801056" y="6772592"/>
            <a:ext cx="2044379" cy="2044379"/>
          </a:xfrm>
          <a:custGeom>
            <a:avLst/>
            <a:gdLst/>
            <a:ahLst/>
            <a:cxnLst/>
            <a:rect r="r" b="b" t="t" l="l"/>
            <a:pathLst>
              <a:path h="2044379" w="2044379">
                <a:moveTo>
                  <a:pt x="0" y="0"/>
                </a:moveTo>
                <a:lnTo>
                  <a:pt x="2044380" y="0"/>
                </a:lnTo>
                <a:lnTo>
                  <a:pt x="2044380" y="2044379"/>
                </a:lnTo>
                <a:lnTo>
                  <a:pt x="0" y="2044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192746" y="1472676"/>
            <a:ext cx="2291953" cy="1118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A6A6A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Recursive</a:t>
            </a:r>
          </a:p>
          <a:p>
            <a:pPr algn="ctr">
              <a:lnSpc>
                <a:spcPts val="4620"/>
              </a:lnSpc>
            </a:pPr>
            <a:r>
              <a:rPr lang="en-US" b="true" sz="4200" i="true">
                <a:solidFill>
                  <a:srgbClr val="A6A6A6"/>
                </a:solidFill>
                <a:latin typeface="Open Sans Light Bold Italics"/>
                <a:ea typeface="Open Sans Light Bold Italics"/>
                <a:cs typeface="Open Sans Light Bold Italics"/>
                <a:sym typeface="Open Sans Light Bold Italics"/>
              </a:rPr>
              <a:t>Resolver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04769" y="7259246"/>
            <a:ext cx="1411724" cy="109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A6A6A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ROOT</a:t>
            </a:r>
          </a:p>
          <a:p>
            <a:pPr algn="ctr">
              <a:lnSpc>
                <a:spcPts val="4200"/>
              </a:lnSpc>
            </a:pPr>
            <a:r>
              <a:rPr lang="en-US" b="true" sz="4200" i="true">
                <a:solidFill>
                  <a:srgbClr val="A6A6A6"/>
                </a:solidFill>
                <a:latin typeface="Open Sans Light Bold Italics"/>
                <a:ea typeface="Open Sans Light Bold Italics"/>
                <a:cs typeface="Open Sans Light Bold Italics"/>
                <a:sym typeface="Open Sans Light Bold Italics"/>
              </a:rPr>
              <a:t>DNS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67989" y="7259246"/>
            <a:ext cx="5115242" cy="1097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A6A6A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AUTHORITATIVE</a:t>
            </a:r>
          </a:p>
          <a:p>
            <a:pPr algn="ctr">
              <a:lnSpc>
                <a:spcPts val="4200"/>
              </a:lnSpc>
            </a:pPr>
            <a:r>
              <a:rPr lang="en-US" b="true" sz="4200" i="true">
                <a:solidFill>
                  <a:srgbClr val="A6A6A6"/>
                </a:solidFill>
                <a:latin typeface="Open Sans Light Bold Italics"/>
                <a:ea typeface="Open Sans Light Bold Italics"/>
                <a:cs typeface="Open Sans Light Bold Italics"/>
                <a:sym typeface="Open Sans Light Bold Italics"/>
              </a:rPr>
              <a:t>SERVER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762236" y="8348110"/>
            <a:ext cx="1824990" cy="109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A6A6A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TLD</a:t>
            </a:r>
          </a:p>
          <a:p>
            <a:pPr algn="ctr">
              <a:lnSpc>
                <a:spcPts val="4200"/>
              </a:lnSpc>
            </a:pPr>
            <a:r>
              <a:rPr lang="en-US" b="true" sz="4200" i="true">
                <a:solidFill>
                  <a:srgbClr val="A6A6A6"/>
                </a:solidFill>
                <a:latin typeface="Open Sans Light Bold Italics"/>
                <a:ea typeface="Open Sans Light Bold Italics"/>
                <a:cs typeface="Open Sans Light Bold Italics"/>
                <a:sym typeface="Open Sans Light Bold Italics"/>
              </a:rPr>
              <a:t>SERVER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5969318" y="5072063"/>
            <a:ext cx="6492240" cy="0"/>
          </a:xfrm>
          <a:prstGeom prst="line">
            <a:avLst/>
          </a:prstGeom>
          <a:ln cap="flat" w="142875">
            <a:solidFill>
              <a:srgbClr val="2E578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0712433" y="1173480"/>
            <a:ext cx="5958840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b="true" sz="7500">
                <a:solidFill>
                  <a:srgbClr val="2E578D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STATIC DNS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173480"/>
            <a:ext cx="7227570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2E578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DYNAMIC DNS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712433" y="3358795"/>
            <a:ext cx="6696486" cy="197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IP addresses of Domains are signed and changed manually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712433" y="5891175"/>
            <a:ext cx="6260646" cy="131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Is easy to configure, and is less prone to errors.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358795"/>
            <a:ext cx="6265765" cy="131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Automatically updates the data in DNS servers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557800"/>
            <a:ext cx="7344132" cy="197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Provides valid data,  even if the ip addresses are frequently updated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0800000">
            <a:off x="4048516" y="5673939"/>
            <a:ext cx="10190968" cy="0"/>
          </a:xfrm>
          <a:prstGeom prst="line">
            <a:avLst/>
          </a:prstGeom>
          <a:ln cap="flat" w="142875">
            <a:solidFill>
              <a:srgbClr val="2E578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3636358" y="4317786"/>
            <a:ext cx="11015284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2E578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DNS RECORD TYPES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29969" y="2632061"/>
            <a:ext cx="3382142" cy="1613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4"/>
              </a:lnSpc>
            </a:pPr>
            <a:r>
              <a:rPr lang="en-US" sz="5261" b="true">
                <a:solidFill>
                  <a:srgbClr val="A6A6A6"/>
                </a:solidFill>
                <a:latin typeface="Lato Bold"/>
                <a:ea typeface="Lato Bold"/>
                <a:cs typeface="Lato Bold"/>
                <a:sym typeface="Lato Bold"/>
              </a:rPr>
              <a:t>Record A</a:t>
            </a:r>
          </a:p>
          <a:p>
            <a:pPr algn="ctr">
              <a:lnSpc>
                <a:spcPts val="6314"/>
              </a:lnSpc>
            </a:pPr>
            <a:r>
              <a:rPr lang="en-US" sz="5261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(Hostname)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499960" y="1614158"/>
            <a:ext cx="4170041" cy="1613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4"/>
              </a:lnSpc>
            </a:pPr>
            <a:r>
              <a:rPr lang="en-US" sz="5261" b="true">
                <a:solidFill>
                  <a:srgbClr val="A6A6A6"/>
                </a:solidFill>
                <a:latin typeface="Lato Bold"/>
                <a:ea typeface="Lato Bold"/>
                <a:cs typeface="Lato Bold"/>
                <a:sym typeface="Lato Bold"/>
              </a:rPr>
              <a:t>Record AAAA</a:t>
            </a:r>
          </a:p>
          <a:p>
            <a:pPr algn="ctr">
              <a:lnSpc>
                <a:spcPts val="6314"/>
              </a:lnSpc>
            </a:pPr>
            <a:r>
              <a:rPr lang="en-US" sz="5261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(Host IPv6)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820600" y="662019"/>
            <a:ext cx="5007603" cy="1613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4"/>
              </a:lnSpc>
            </a:pPr>
            <a:r>
              <a:rPr lang="en-US" sz="5261" b="true">
                <a:solidFill>
                  <a:srgbClr val="A6A6A6"/>
                </a:solidFill>
                <a:latin typeface="Lato Bold"/>
                <a:ea typeface="Lato Bold"/>
                <a:cs typeface="Lato Bold"/>
                <a:sym typeface="Lato Bold"/>
              </a:rPr>
              <a:t>Record CNAME</a:t>
            </a:r>
          </a:p>
          <a:p>
            <a:pPr algn="ctr">
              <a:lnSpc>
                <a:spcPts val="6314"/>
              </a:lnSpc>
            </a:pPr>
            <a:r>
              <a:rPr lang="en-US" sz="5261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(Canonical name)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0773" y="6372867"/>
            <a:ext cx="4788575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b="true">
                <a:solidFill>
                  <a:srgbClr val="A6A6A6"/>
                </a:solidFill>
                <a:latin typeface="Lato Bold"/>
                <a:ea typeface="Lato Bold"/>
                <a:cs typeface="Lato Bold"/>
                <a:sym typeface="Lato Bold"/>
              </a:rPr>
              <a:t>Record MX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(Mail exchange)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54411" y="7849522"/>
            <a:ext cx="4284345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b="true">
                <a:solidFill>
                  <a:srgbClr val="A6A6A6"/>
                </a:solidFill>
                <a:latin typeface="Lato Bold"/>
                <a:ea typeface="Lato Bold"/>
                <a:cs typeface="Lato Bold"/>
                <a:sym typeface="Lato Bold"/>
              </a:rPr>
              <a:t>Record NS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(Name server)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256287" y="6169239"/>
            <a:ext cx="3710940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b="true">
                <a:solidFill>
                  <a:srgbClr val="A6A6A6"/>
                </a:solidFill>
                <a:latin typeface="Lato Bold"/>
                <a:ea typeface="Lato Bold"/>
                <a:cs typeface="Lato Bold"/>
                <a:sym typeface="Lato Bold"/>
              </a:rPr>
              <a:t>Record PTR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(Pointer)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83820" y="7011322"/>
            <a:ext cx="3710940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b="true">
                <a:solidFill>
                  <a:srgbClr val="A6A6A6"/>
                </a:solidFill>
                <a:latin typeface="Lato Bold"/>
                <a:ea typeface="Lato Bold"/>
                <a:cs typeface="Lato Bold"/>
                <a:sym typeface="Lato Bold"/>
              </a:rPr>
              <a:t>Record PTR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(Pointer)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993067" y="2632061"/>
            <a:ext cx="3564964" cy="1613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4"/>
              </a:lnSpc>
            </a:pPr>
            <a:r>
              <a:rPr lang="en-US" sz="5261" b="true">
                <a:solidFill>
                  <a:srgbClr val="A6A6A6"/>
                </a:solidFill>
                <a:latin typeface="Lato Bold"/>
                <a:ea typeface="Lato Bold"/>
                <a:cs typeface="Lato Bold"/>
                <a:sym typeface="Lato Bold"/>
              </a:rPr>
              <a:t>Record SRV</a:t>
            </a:r>
          </a:p>
          <a:p>
            <a:pPr algn="ctr">
              <a:lnSpc>
                <a:spcPts val="6314"/>
              </a:lnSpc>
            </a:pPr>
            <a:r>
              <a:rPr lang="en-US" sz="5261">
                <a:solidFill>
                  <a:srgbClr val="A6A6A6"/>
                </a:solidFill>
                <a:latin typeface="Lato"/>
                <a:ea typeface="Lato"/>
                <a:cs typeface="Lato"/>
                <a:sym typeface="Lato"/>
              </a:rPr>
              <a:t>(Service)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DAFXc9WZhoQ</dc:identifier>
  <dcterms:modified xsi:type="dcterms:W3CDTF">2011-08-01T06:04:30Z</dcterms:modified>
  <cp:revision>1</cp:revision>
  <dc:title>Создание запоминающейся презентации</dc:title>
</cp:coreProperties>
</file>