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Anonymous Pro Bold" charset="1" panose="02060809030202000504"/>
      <p:regular r:id="rId18"/>
    </p:embeddedFont>
    <p:embeddedFont>
      <p:font typeface="Cousine" charset="1" panose="02070409020205020404"/>
      <p:regular r:id="rId19"/>
    </p:embeddedFont>
    <p:embeddedFont>
      <p:font typeface="Cousine Bold" charset="1" panose="02070709020205020404"/>
      <p:regular r:id="rId20"/>
    </p:embeddedFont>
    <p:embeddedFont>
      <p:font typeface="Cousine Italics" charset="1" panose="02070409020205090404"/>
      <p:regular r:id="rId21"/>
    </p:embeddedFont>
    <p:embeddedFont>
      <p:font typeface="Canva Sans" charset="1" panose="020B05030305010401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3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3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34.png" Type="http://schemas.openxmlformats.org/officeDocument/2006/relationships/image"/><Relationship Id="rId13" Target="../media/image35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36.png" Type="http://schemas.openxmlformats.org/officeDocument/2006/relationships/image"/><Relationship Id="rId17" Target="../media/image37.svg" Type="http://schemas.openxmlformats.org/officeDocument/2006/relationships/image"/><Relationship Id="rId18" Target="../media/image9.png" Type="http://schemas.openxmlformats.org/officeDocument/2006/relationships/image"/><Relationship Id="rId19" Target="../media/image10.svg" Type="http://schemas.openxmlformats.org/officeDocument/2006/relationships/image"/><Relationship Id="rId2" Target="../media/image1.png" Type="http://schemas.openxmlformats.org/officeDocument/2006/relationships/image"/><Relationship Id="rId20" Target="../media/image38.png" Type="http://schemas.openxmlformats.org/officeDocument/2006/relationships/image"/><Relationship Id="rId21" Target="../media/image39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9.png" Type="http://schemas.openxmlformats.org/officeDocument/2006/relationships/image"/><Relationship Id="rId17" Target="../media/image10.svg" Type="http://schemas.openxmlformats.org/officeDocument/2006/relationships/image"/><Relationship Id="rId18" Target="../media/image21.png" Type="http://schemas.openxmlformats.org/officeDocument/2006/relationships/image"/><Relationship Id="rId19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23.png" Type="http://schemas.openxmlformats.org/officeDocument/2006/relationships/image"/><Relationship Id="rId15" Target="../media/image24.png" Type="http://schemas.openxmlformats.org/officeDocument/2006/relationships/image"/><Relationship Id="rId16" Target="../media/image2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2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2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28.png" Type="http://schemas.openxmlformats.org/officeDocument/2006/relationships/image"/><Relationship Id="rId15" Target="../media/image2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3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3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CA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8934" y="440465"/>
            <a:ext cx="17470132" cy="957120"/>
            <a:chOff x="0" y="0"/>
            <a:chExt cx="4601187" cy="252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01187" cy="252081"/>
            </a:xfrm>
            <a:custGeom>
              <a:avLst/>
              <a:gdLst/>
              <a:ahLst/>
              <a:cxnLst/>
              <a:rect r="r" b="b" t="t" l="l"/>
              <a:pathLst>
                <a:path h="252081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252081"/>
                  </a:lnTo>
                  <a:lnTo>
                    <a:pt x="0" y="252081"/>
                  </a:lnTo>
                  <a:close/>
                </a:path>
              </a:pathLst>
            </a:custGeom>
            <a:solidFill>
              <a:srgbClr val="0057C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01187" cy="299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8934" y="2301613"/>
            <a:ext cx="17470132" cy="7544923"/>
            <a:chOff x="0" y="0"/>
            <a:chExt cx="4601187" cy="1987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01187" cy="1987140"/>
            </a:xfrm>
            <a:custGeom>
              <a:avLst/>
              <a:gdLst/>
              <a:ahLst/>
              <a:cxnLst/>
              <a:rect r="r" b="b" t="t" l="l"/>
              <a:pathLst>
                <a:path h="1987140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987140"/>
                  </a:lnTo>
                  <a:lnTo>
                    <a:pt x="0" y="198714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601187" cy="2034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909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67139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0721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8934" y="9193555"/>
            <a:ext cx="17470132" cy="652980"/>
            <a:chOff x="0" y="0"/>
            <a:chExt cx="4601187" cy="171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01187" cy="171978"/>
            </a:xfrm>
            <a:custGeom>
              <a:avLst/>
              <a:gdLst/>
              <a:ahLst/>
              <a:cxnLst/>
              <a:rect r="r" b="b" t="t" l="l"/>
              <a:pathLst>
                <a:path h="171978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011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35508" y="9193555"/>
            <a:ext cx="1271608" cy="652980"/>
            <a:chOff x="0" y="0"/>
            <a:chExt cx="334909" cy="171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4909" cy="171978"/>
            </a:xfrm>
            <a:custGeom>
              <a:avLst/>
              <a:gdLst/>
              <a:ahLst/>
              <a:cxnLst/>
              <a:rect r="r" b="b" t="t" l="l"/>
              <a:pathLst>
                <a:path h="171978" w="334909">
                  <a:moveTo>
                    <a:pt x="0" y="0"/>
                  </a:moveTo>
                  <a:lnTo>
                    <a:pt x="334909" y="0"/>
                  </a:lnTo>
                  <a:lnTo>
                    <a:pt x="334909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99999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4909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08934" y="9193555"/>
            <a:ext cx="755149" cy="652980"/>
            <a:chOff x="0" y="0"/>
            <a:chExt cx="198887" cy="171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7123917" y="9193555"/>
            <a:ext cx="755149" cy="652980"/>
            <a:chOff x="0" y="0"/>
            <a:chExt cx="198887" cy="17197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7382855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0" y="0"/>
                </a:moveTo>
                <a:lnTo>
                  <a:pt x="320173" y="0"/>
                </a:lnTo>
                <a:lnTo>
                  <a:pt x="320173" y="427416"/>
                </a:lnTo>
                <a:lnTo>
                  <a:pt x="0" y="427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0">
            <a:off x="584087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320174" y="0"/>
                </a:moveTo>
                <a:lnTo>
                  <a:pt x="0" y="0"/>
                </a:lnTo>
                <a:lnTo>
                  <a:pt x="0" y="427416"/>
                </a:lnTo>
                <a:lnTo>
                  <a:pt x="320174" y="427416"/>
                </a:lnTo>
                <a:lnTo>
                  <a:pt x="320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688263" y="4200563"/>
            <a:ext cx="14911475" cy="2631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12"/>
              </a:lnSpc>
            </a:pPr>
            <a:r>
              <a:rPr lang="en-US" b="true" sz="19712" spc="-670">
                <a:solidFill>
                  <a:srgbClr val="0057CC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GNU/LINUX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4227883" y="5926714"/>
            <a:ext cx="765682" cy="1303792"/>
          </a:xfrm>
          <a:custGeom>
            <a:avLst/>
            <a:gdLst/>
            <a:ahLst/>
            <a:cxnLst/>
            <a:rect r="r" b="b" t="t" l="l"/>
            <a:pathLst>
              <a:path h="1303792" w="765682">
                <a:moveTo>
                  <a:pt x="0" y="0"/>
                </a:moveTo>
                <a:lnTo>
                  <a:pt x="765682" y="0"/>
                </a:lnTo>
                <a:lnTo>
                  <a:pt x="765682" y="1303792"/>
                </a:lnTo>
                <a:lnTo>
                  <a:pt x="0" y="13037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082106" y="7535217"/>
            <a:ext cx="2123787" cy="586938"/>
          </a:xfrm>
          <a:custGeom>
            <a:avLst/>
            <a:gdLst/>
            <a:ahLst/>
            <a:cxnLst/>
            <a:rect r="r" b="b" t="t" l="l"/>
            <a:pathLst>
              <a:path h="586938" w="2123787">
                <a:moveTo>
                  <a:pt x="0" y="0"/>
                </a:moveTo>
                <a:lnTo>
                  <a:pt x="2123788" y="0"/>
                </a:lnTo>
                <a:lnTo>
                  <a:pt x="2123788" y="586938"/>
                </a:lnTo>
                <a:lnTo>
                  <a:pt x="0" y="5869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6352676" y="3606893"/>
            <a:ext cx="5582648" cy="52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18"/>
              </a:lnSpc>
            </a:pPr>
            <a:r>
              <a:rPr lang="en-US" sz="3818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Installing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270793" y="6502410"/>
            <a:ext cx="9746415" cy="650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96"/>
              </a:lnSpc>
            </a:pPr>
            <a:r>
              <a:rPr lang="en-US" sz="3783" spc="431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 VISUAL GUIDE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84087" y="644177"/>
            <a:ext cx="7229111" cy="547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187" b="true">
                <a:solidFill>
                  <a:srgbClr val="CACACA"/>
                </a:solidFill>
                <a:latin typeface="Cousine Bold"/>
                <a:ea typeface="Cousine Bold"/>
                <a:cs typeface="Cousine Bold"/>
                <a:sym typeface="Cousine Bold"/>
              </a:rPr>
              <a:t>ENGS271: Systems Engineering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84087" y="1585058"/>
            <a:ext cx="13131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Intro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544931" y="1585058"/>
            <a:ext cx="2216372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Supplies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155770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Distros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869324" y="9275570"/>
            <a:ext cx="22864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Dina Sharifi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507139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Process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238628" y="9301953"/>
            <a:ext cx="381074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Engineering Sciences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419746" y="9301953"/>
            <a:ext cx="133379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AUA CSE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CA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8934" y="440465"/>
            <a:ext cx="17470132" cy="957120"/>
            <a:chOff x="0" y="0"/>
            <a:chExt cx="4601187" cy="252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01187" cy="252081"/>
            </a:xfrm>
            <a:custGeom>
              <a:avLst/>
              <a:gdLst/>
              <a:ahLst/>
              <a:cxnLst/>
              <a:rect r="r" b="b" t="t" l="l"/>
              <a:pathLst>
                <a:path h="252081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252081"/>
                  </a:lnTo>
                  <a:lnTo>
                    <a:pt x="0" y="252081"/>
                  </a:lnTo>
                  <a:close/>
                </a:path>
              </a:pathLst>
            </a:custGeom>
            <a:solidFill>
              <a:srgbClr val="0057C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01187" cy="299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8934" y="2301613"/>
            <a:ext cx="17470132" cy="7544923"/>
            <a:chOff x="0" y="0"/>
            <a:chExt cx="4601187" cy="1987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01187" cy="1987140"/>
            </a:xfrm>
            <a:custGeom>
              <a:avLst/>
              <a:gdLst/>
              <a:ahLst/>
              <a:cxnLst/>
              <a:rect r="r" b="b" t="t" l="l"/>
              <a:pathLst>
                <a:path h="1987140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987140"/>
                  </a:lnTo>
                  <a:lnTo>
                    <a:pt x="0" y="198714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601187" cy="2034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909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67139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0721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8934" y="9193555"/>
            <a:ext cx="17470132" cy="652980"/>
            <a:chOff x="0" y="0"/>
            <a:chExt cx="4601187" cy="171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01187" cy="171978"/>
            </a:xfrm>
            <a:custGeom>
              <a:avLst/>
              <a:gdLst/>
              <a:ahLst/>
              <a:cxnLst/>
              <a:rect r="r" b="b" t="t" l="l"/>
              <a:pathLst>
                <a:path h="171978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011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8934" y="9193555"/>
            <a:ext cx="755149" cy="652980"/>
            <a:chOff x="0" y="0"/>
            <a:chExt cx="198887" cy="171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123917" y="9193555"/>
            <a:ext cx="755149" cy="652980"/>
            <a:chOff x="0" y="0"/>
            <a:chExt cx="198887" cy="171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7382855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0" y="0"/>
                </a:moveTo>
                <a:lnTo>
                  <a:pt x="320173" y="0"/>
                </a:lnTo>
                <a:lnTo>
                  <a:pt x="320173" y="427416"/>
                </a:lnTo>
                <a:lnTo>
                  <a:pt x="0" y="427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584087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320174" y="0"/>
                </a:moveTo>
                <a:lnTo>
                  <a:pt x="0" y="0"/>
                </a:lnTo>
                <a:lnTo>
                  <a:pt x="0" y="427416"/>
                </a:lnTo>
                <a:lnTo>
                  <a:pt x="320174" y="427416"/>
                </a:lnTo>
                <a:lnTo>
                  <a:pt x="320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53226" y="2752255"/>
            <a:ext cx="7180652" cy="1553632"/>
          </a:xfrm>
          <a:custGeom>
            <a:avLst/>
            <a:gdLst/>
            <a:ahLst/>
            <a:cxnLst/>
            <a:rect r="r" b="b" t="t" l="l"/>
            <a:pathLst>
              <a:path h="1553632" w="7180652">
                <a:moveTo>
                  <a:pt x="0" y="0"/>
                </a:moveTo>
                <a:lnTo>
                  <a:pt x="7180652" y="0"/>
                </a:lnTo>
                <a:lnTo>
                  <a:pt x="7180652" y="1553632"/>
                </a:lnTo>
                <a:lnTo>
                  <a:pt x="0" y="15536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185362" y="3341956"/>
            <a:ext cx="6916380" cy="498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3"/>
              </a:lnSpc>
            </a:pPr>
            <a:r>
              <a:rPr lang="en-US" b="true" sz="4133" spc="-1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NOW JUST WAIT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84087" y="2557416"/>
            <a:ext cx="1000768" cy="971655"/>
          </a:xfrm>
          <a:custGeom>
            <a:avLst/>
            <a:gdLst/>
            <a:ahLst/>
            <a:cxnLst/>
            <a:rect r="r" b="b" t="t" l="l"/>
            <a:pathLst>
              <a:path h="971655" w="1000768">
                <a:moveTo>
                  <a:pt x="0" y="0"/>
                </a:moveTo>
                <a:lnTo>
                  <a:pt x="1000768" y="0"/>
                </a:lnTo>
                <a:lnTo>
                  <a:pt x="1000768" y="971655"/>
                </a:lnTo>
                <a:lnTo>
                  <a:pt x="0" y="9716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1135508" y="9193555"/>
            <a:ext cx="1271608" cy="652980"/>
            <a:chOff x="0" y="0"/>
            <a:chExt cx="334909" cy="17197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34909" cy="171978"/>
            </a:xfrm>
            <a:custGeom>
              <a:avLst/>
              <a:gdLst/>
              <a:ahLst/>
              <a:cxnLst/>
              <a:rect r="r" b="b" t="t" l="l"/>
              <a:pathLst>
                <a:path h="171978" w="334909">
                  <a:moveTo>
                    <a:pt x="0" y="0"/>
                  </a:moveTo>
                  <a:lnTo>
                    <a:pt x="334909" y="0"/>
                  </a:lnTo>
                  <a:lnTo>
                    <a:pt x="334909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99999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334909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9329675" y="2752255"/>
            <a:ext cx="8199192" cy="5923917"/>
          </a:xfrm>
          <a:custGeom>
            <a:avLst/>
            <a:gdLst/>
            <a:ahLst/>
            <a:cxnLst/>
            <a:rect r="r" b="b" t="t" l="l"/>
            <a:pathLst>
              <a:path h="5923917" w="8199192">
                <a:moveTo>
                  <a:pt x="0" y="0"/>
                </a:moveTo>
                <a:lnTo>
                  <a:pt x="8199192" y="0"/>
                </a:lnTo>
                <a:lnTo>
                  <a:pt x="8199192" y="5923916"/>
                </a:lnTo>
                <a:lnTo>
                  <a:pt x="0" y="592391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584087" y="1585058"/>
            <a:ext cx="13131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Intro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544931" y="1585058"/>
            <a:ext cx="2216372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Supplies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155770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Distros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507139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Process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64083" y="5086350"/>
            <a:ext cx="7473643" cy="2799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6"/>
              </a:lnSpc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The installer will now copy files and set up the system. This may take a few minutes.</a:t>
            </a:r>
          </a:p>
          <a:p>
            <a:pPr algn="l">
              <a:lnSpc>
                <a:spcPts val="3206"/>
              </a:lnSpc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When complete, you will be prompted to restart the computer.</a:t>
            </a:r>
          </a:p>
          <a:p>
            <a:pPr algn="l">
              <a:lnSpc>
                <a:spcPts val="3206"/>
              </a:lnSpc>
            </a:pPr>
            <a:r>
              <a:rPr lang="en-US" sz="2290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Remember </a:t>
            </a: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to remove the USB drive when it asks you to!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6343153" y="8788496"/>
            <a:ext cx="1185714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ubuntu.com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878849" y="9275570"/>
            <a:ext cx="22864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Dina Sharifi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248153" y="9301953"/>
            <a:ext cx="381074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Engineering Sciences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429271" y="9301953"/>
            <a:ext cx="133379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AUA CSE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84087" y="644177"/>
            <a:ext cx="7229111" cy="547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187" b="true">
                <a:solidFill>
                  <a:srgbClr val="CACACA"/>
                </a:solidFill>
                <a:latin typeface="Cousine Bold"/>
                <a:ea typeface="Cousine Bold"/>
                <a:cs typeface="Cousine Bold"/>
                <a:sym typeface="Cousine Bold"/>
              </a:rPr>
              <a:t>ENGS271: Systems Engineering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CA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8934" y="440465"/>
            <a:ext cx="17470132" cy="957120"/>
            <a:chOff x="0" y="0"/>
            <a:chExt cx="4601187" cy="252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01187" cy="252081"/>
            </a:xfrm>
            <a:custGeom>
              <a:avLst/>
              <a:gdLst/>
              <a:ahLst/>
              <a:cxnLst/>
              <a:rect r="r" b="b" t="t" l="l"/>
              <a:pathLst>
                <a:path h="252081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252081"/>
                  </a:lnTo>
                  <a:lnTo>
                    <a:pt x="0" y="252081"/>
                  </a:lnTo>
                  <a:close/>
                </a:path>
              </a:pathLst>
            </a:custGeom>
            <a:solidFill>
              <a:srgbClr val="0057C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01187" cy="299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8934" y="2301613"/>
            <a:ext cx="17470132" cy="7544923"/>
            <a:chOff x="0" y="0"/>
            <a:chExt cx="4601187" cy="1987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01187" cy="1987140"/>
            </a:xfrm>
            <a:custGeom>
              <a:avLst/>
              <a:gdLst/>
              <a:ahLst/>
              <a:cxnLst/>
              <a:rect r="r" b="b" t="t" l="l"/>
              <a:pathLst>
                <a:path h="1987140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987140"/>
                  </a:lnTo>
                  <a:lnTo>
                    <a:pt x="0" y="198714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601187" cy="2034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909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67139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0721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8934" y="9193555"/>
            <a:ext cx="17470132" cy="652980"/>
            <a:chOff x="0" y="0"/>
            <a:chExt cx="4601187" cy="171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01187" cy="171978"/>
            </a:xfrm>
            <a:custGeom>
              <a:avLst/>
              <a:gdLst/>
              <a:ahLst/>
              <a:cxnLst/>
              <a:rect r="r" b="b" t="t" l="l"/>
              <a:pathLst>
                <a:path h="171978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011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8934" y="9193555"/>
            <a:ext cx="755149" cy="652980"/>
            <a:chOff x="0" y="0"/>
            <a:chExt cx="198887" cy="171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123917" y="9193555"/>
            <a:ext cx="755149" cy="652980"/>
            <a:chOff x="0" y="0"/>
            <a:chExt cx="198887" cy="171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7382855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0" y="0"/>
                </a:moveTo>
                <a:lnTo>
                  <a:pt x="320173" y="0"/>
                </a:lnTo>
                <a:lnTo>
                  <a:pt x="320173" y="427416"/>
                </a:lnTo>
                <a:lnTo>
                  <a:pt x="0" y="427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584087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320174" y="0"/>
                </a:moveTo>
                <a:lnTo>
                  <a:pt x="0" y="0"/>
                </a:lnTo>
                <a:lnTo>
                  <a:pt x="0" y="427416"/>
                </a:lnTo>
                <a:lnTo>
                  <a:pt x="320174" y="427416"/>
                </a:lnTo>
                <a:lnTo>
                  <a:pt x="320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53226" y="2752255"/>
            <a:ext cx="7180652" cy="1553632"/>
          </a:xfrm>
          <a:custGeom>
            <a:avLst/>
            <a:gdLst/>
            <a:ahLst/>
            <a:cxnLst/>
            <a:rect r="r" b="b" t="t" l="l"/>
            <a:pathLst>
              <a:path h="1553632" w="7180652">
                <a:moveTo>
                  <a:pt x="0" y="0"/>
                </a:moveTo>
                <a:lnTo>
                  <a:pt x="7180652" y="0"/>
                </a:lnTo>
                <a:lnTo>
                  <a:pt x="7180652" y="1553632"/>
                </a:lnTo>
                <a:lnTo>
                  <a:pt x="0" y="15536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185362" y="3341956"/>
            <a:ext cx="6916380" cy="498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3"/>
              </a:lnSpc>
            </a:pPr>
            <a:r>
              <a:rPr lang="en-US" b="true" sz="4133" spc="-1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GREAT WORK!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84087" y="2557416"/>
            <a:ext cx="1000768" cy="971655"/>
          </a:xfrm>
          <a:custGeom>
            <a:avLst/>
            <a:gdLst/>
            <a:ahLst/>
            <a:cxnLst/>
            <a:rect r="r" b="b" t="t" l="l"/>
            <a:pathLst>
              <a:path h="971655" w="1000768">
                <a:moveTo>
                  <a:pt x="0" y="0"/>
                </a:moveTo>
                <a:lnTo>
                  <a:pt x="1000768" y="0"/>
                </a:lnTo>
                <a:lnTo>
                  <a:pt x="1000768" y="971655"/>
                </a:lnTo>
                <a:lnTo>
                  <a:pt x="0" y="9716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1135508" y="9193555"/>
            <a:ext cx="1271608" cy="652980"/>
            <a:chOff x="0" y="0"/>
            <a:chExt cx="334909" cy="17197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34909" cy="171978"/>
            </a:xfrm>
            <a:custGeom>
              <a:avLst/>
              <a:gdLst/>
              <a:ahLst/>
              <a:cxnLst/>
              <a:rect r="r" b="b" t="t" l="l"/>
              <a:pathLst>
                <a:path h="171978" w="334909">
                  <a:moveTo>
                    <a:pt x="0" y="0"/>
                  </a:moveTo>
                  <a:lnTo>
                    <a:pt x="334909" y="0"/>
                  </a:lnTo>
                  <a:lnTo>
                    <a:pt x="334909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99999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334909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8568553" y="3508621"/>
            <a:ext cx="9134475" cy="4681418"/>
          </a:xfrm>
          <a:custGeom>
            <a:avLst/>
            <a:gdLst/>
            <a:ahLst/>
            <a:cxnLst/>
            <a:rect r="r" b="b" t="t" l="l"/>
            <a:pathLst>
              <a:path h="4681418" w="9134475">
                <a:moveTo>
                  <a:pt x="0" y="0"/>
                </a:moveTo>
                <a:lnTo>
                  <a:pt x="9134475" y="0"/>
                </a:lnTo>
                <a:lnTo>
                  <a:pt x="9134475" y="4681418"/>
                </a:lnTo>
                <a:lnTo>
                  <a:pt x="0" y="468141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584087" y="1585058"/>
            <a:ext cx="13131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Intro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544931" y="1585058"/>
            <a:ext cx="2216372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Supplies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155770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Distros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507139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Process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64083" y="5086350"/>
            <a:ext cx="7473643" cy="1999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6"/>
              </a:lnSpc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Your computer will now boot directly into your new GNU/Linux system.</a:t>
            </a:r>
          </a:p>
          <a:p>
            <a:pPr algn="l">
              <a:lnSpc>
                <a:spcPts val="3206"/>
              </a:lnSpc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Log in with the password you created and explore your </a:t>
            </a:r>
            <a:r>
              <a:rPr lang="en-US" sz="2290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free</a:t>
            </a: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, </a:t>
            </a:r>
            <a:r>
              <a:rPr lang="en-US" sz="2290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powerful</a:t>
            </a: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, and </a:t>
            </a:r>
            <a:r>
              <a:rPr lang="en-US" sz="2290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secure</a:t>
            </a: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new operating system!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6382926" y="8320376"/>
            <a:ext cx="1259681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ubuntu.com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878849" y="9275570"/>
            <a:ext cx="22864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Dina Sharifi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248153" y="9301953"/>
            <a:ext cx="381074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Engineering Sciences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429271" y="9301953"/>
            <a:ext cx="133379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AUA CSE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84087" y="644177"/>
            <a:ext cx="7229111" cy="547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187" b="true">
                <a:solidFill>
                  <a:srgbClr val="CACACA"/>
                </a:solidFill>
                <a:latin typeface="Cousine Bold"/>
                <a:ea typeface="Cousine Bold"/>
                <a:cs typeface="Cousine Bold"/>
                <a:sym typeface="Cousine Bold"/>
              </a:rPr>
              <a:t>ENGS271: Systems Engineering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CA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8934" y="440465"/>
            <a:ext cx="17470132" cy="957120"/>
            <a:chOff x="0" y="0"/>
            <a:chExt cx="4601187" cy="252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01187" cy="252081"/>
            </a:xfrm>
            <a:custGeom>
              <a:avLst/>
              <a:gdLst/>
              <a:ahLst/>
              <a:cxnLst/>
              <a:rect r="r" b="b" t="t" l="l"/>
              <a:pathLst>
                <a:path h="252081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252081"/>
                  </a:lnTo>
                  <a:lnTo>
                    <a:pt x="0" y="252081"/>
                  </a:lnTo>
                  <a:close/>
                </a:path>
              </a:pathLst>
            </a:custGeom>
            <a:solidFill>
              <a:srgbClr val="0057C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01187" cy="299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8934" y="2301613"/>
            <a:ext cx="17470132" cy="7544923"/>
            <a:chOff x="0" y="0"/>
            <a:chExt cx="4601187" cy="1987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01187" cy="1987140"/>
            </a:xfrm>
            <a:custGeom>
              <a:avLst/>
              <a:gdLst/>
              <a:ahLst/>
              <a:cxnLst/>
              <a:rect r="r" b="b" t="t" l="l"/>
              <a:pathLst>
                <a:path h="1987140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987140"/>
                  </a:lnTo>
                  <a:lnTo>
                    <a:pt x="0" y="198714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601187" cy="2034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909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67139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0721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8934" y="9193555"/>
            <a:ext cx="17470132" cy="652980"/>
            <a:chOff x="0" y="0"/>
            <a:chExt cx="4601187" cy="171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01187" cy="171978"/>
            </a:xfrm>
            <a:custGeom>
              <a:avLst/>
              <a:gdLst/>
              <a:ahLst/>
              <a:cxnLst/>
              <a:rect r="r" b="b" t="t" l="l"/>
              <a:pathLst>
                <a:path h="171978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011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8934" y="9193555"/>
            <a:ext cx="755149" cy="652980"/>
            <a:chOff x="0" y="0"/>
            <a:chExt cx="198887" cy="171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123917" y="9193555"/>
            <a:ext cx="755149" cy="652980"/>
            <a:chOff x="0" y="0"/>
            <a:chExt cx="198887" cy="171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7382855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0" y="0"/>
                </a:moveTo>
                <a:lnTo>
                  <a:pt x="320173" y="0"/>
                </a:lnTo>
                <a:lnTo>
                  <a:pt x="320173" y="427416"/>
                </a:lnTo>
                <a:lnTo>
                  <a:pt x="0" y="427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584087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320174" y="0"/>
                </a:moveTo>
                <a:lnTo>
                  <a:pt x="0" y="0"/>
                </a:lnTo>
                <a:lnTo>
                  <a:pt x="0" y="427416"/>
                </a:lnTo>
                <a:lnTo>
                  <a:pt x="320174" y="427416"/>
                </a:lnTo>
                <a:lnTo>
                  <a:pt x="320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005283" y="2654994"/>
            <a:ext cx="5798369" cy="3088949"/>
          </a:xfrm>
          <a:custGeom>
            <a:avLst/>
            <a:gdLst/>
            <a:ahLst/>
            <a:cxnLst/>
            <a:rect r="r" b="b" t="t" l="l"/>
            <a:pathLst>
              <a:path h="3088949" w="5798369">
                <a:moveTo>
                  <a:pt x="0" y="0"/>
                </a:moveTo>
                <a:lnTo>
                  <a:pt x="5798369" y="0"/>
                </a:lnTo>
                <a:lnTo>
                  <a:pt x="5798369" y="3088950"/>
                </a:lnTo>
                <a:lnTo>
                  <a:pt x="0" y="30889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922482" y="3502804"/>
            <a:ext cx="2986282" cy="2986282"/>
          </a:xfrm>
          <a:custGeom>
            <a:avLst/>
            <a:gdLst/>
            <a:ahLst/>
            <a:cxnLst/>
            <a:rect r="r" b="b" t="t" l="l"/>
            <a:pathLst>
              <a:path h="2986282" w="2986282">
                <a:moveTo>
                  <a:pt x="0" y="0"/>
                </a:moveTo>
                <a:lnTo>
                  <a:pt x="2986282" y="0"/>
                </a:lnTo>
                <a:lnTo>
                  <a:pt x="2986282" y="2986282"/>
                </a:lnTo>
                <a:lnTo>
                  <a:pt x="0" y="29862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801289" y="2530771"/>
            <a:ext cx="1019520" cy="989861"/>
          </a:xfrm>
          <a:custGeom>
            <a:avLst/>
            <a:gdLst/>
            <a:ahLst/>
            <a:cxnLst/>
            <a:rect r="r" b="b" t="t" l="l"/>
            <a:pathLst>
              <a:path h="989861" w="1019520">
                <a:moveTo>
                  <a:pt x="0" y="0"/>
                </a:moveTo>
                <a:lnTo>
                  <a:pt x="1019520" y="0"/>
                </a:lnTo>
                <a:lnTo>
                  <a:pt x="1019520" y="989861"/>
                </a:lnTo>
                <a:lnTo>
                  <a:pt x="0" y="9898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3315169" y="4363684"/>
            <a:ext cx="2200907" cy="1264521"/>
          </a:xfrm>
          <a:custGeom>
            <a:avLst/>
            <a:gdLst/>
            <a:ahLst/>
            <a:cxnLst/>
            <a:rect r="r" b="b" t="t" l="l"/>
            <a:pathLst>
              <a:path h="1264521" w="2200907">
                <a:moveTo>
                  <a:pt x="0" y="0"/>
                </a:moveTo>
                <a:lnTo>
                  <a:pt x="2200908" y="0"/>
                </a:lnTo>
                <a:lnTo>
                  <a:pt x="2200908" y="1264522"/>
                </a:lnTo>
                <a:lnTo>
                  <a:pt x="0" y="12645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415623" y="5659062"/>
            <a:ext cx="2986282" cy="2986282"/>
          </a:xfrm>
          <a:custGeom>
            <a:avLst/>
            <a:gdLst/>
            <a:ahLst/>
            <a:cxnLst/>
            <a:rect r="r" b="b" t="t" l="l"/>
            <a:pathLst>
              <a:path h="2986282" w="2986282">
                <a:moveTo>
                  <a:pt x="0" y="0"/>
                </a:moveTo>
                <a:lnTo>
                  <a:pt x="2986282" y="0"/>
                </a:lnTo>
                <a:lnTo>
                  <a:pt x="2986282" y="2986282"/>
                </a:lnTo>
                <a:lnTo>
                  <a:pt x="0" y="29862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3545119" y="6046391"/>
            <a:ext cx="640554" cy="1090726"/>
          </a:xfrm>
          <a:custGeom>
            <a:avLst/>
            <a:gdLst/>
            <a:ahLst/>
            <a:cxnLst/>
            <a:rect r="r" b="b" t="t" l="l"/>
            <a:pathLst>
              <a:path h="1090726" w="640554">
                <a:moveTo>
                  <a:pt x="0" y="0"/>
                </a:moveTo>
                <a:lnTo>
                  <a:pt x="640554" y="0"/>
                </a:lnTo>
                <a:lnTo>
                  <a:pt x="640554" y="1090726"/>
                </a:lnTo>
                <a:lnTo>
                  <a:pt x="0" y="10907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5137994" y="6173165"/>
            <a:ext cx="1541540" cy="1958076"/>
          </a:xfrm>
          <a:custGeom>
            <a:avLst/>
            <a:gdLst/>
            <a:ahLst/>
            <a:cxnLst/>
            <a:rect r="r" b="b" t="t" l="l"/>
            <a:pathLst>
              <a:path h="1958076" w="1541540">
                <a:moveTo>
                  <a:pt x="0" y="0"/>
                </a:moveTo>
                <a:lnTo>
                  <a:pt x="1541540" y="0"/>
                </a:lnTo>
                <a:lnTo>
                  <a:pt x="1541540" y="1958076"/>
                </a:lnTo>
                <a:lnTo>
                  <a:pt x="0" y="195807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272797" y="3602436"/>
            <a:ext cx="5263340" cy="1394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08"/>
              </a:lnSpc>
            </a:pPr>
            <a:r>
              <a:rPr lang="en-US" b="true" sz="6127" spc="-208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WHERE TO LEARN MORE?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137705" y="5943057"/>
            <a:ext cx="5798369" cy="1892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85"/>
              </a:lnSpc>
            </a:pPr>
            <a:r>
              <a:rPr lang="en-US" sz="1988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Official Documentation: </a:t>
            </a:r>
            <a:r>
              <a:rPr lang="en-US" sz="1988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Always the best place to start.</a:t>
            </a:r>
          </a:p>
          <a:p>
            <a:pPr algn="just">
              <a:lnSpc>
                <a:spcPts val="2485"/>
              </a:lnSpc>
            </a:pPr>
            <a:r>
              <a:rPr lang="en-US" sz="1988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C</a:t>
            </a:r>
            <a:r>
              <a:rPr lang="en-US" sz="1988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ommunity forums: </a:t>
            </a:r>
            <a:r>
              <a:rPr lang="en-US" sz="1988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Get help from friendly experts.</a:t>
            </a:r>
          </a:p>
          <a:p>
            <a:pPr algn="just">
              <a:lnSpc>
                <a:spcPts val="2485"/>
              </a:lnSpc>
            </a:pPr>
            <a:r>
              <a:rPr lang="en-US" sz="1988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Software Centers: </a:t>
            </a:r>
            <a:r>
              <a:rPr lang="en-US" sz="1988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Discover thousands of free applications.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602056" y="8218281"/>
            <a:ext cx="5263340" cy="729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08"/>
              </a:lnSpc>
            </a:pPr>
            <a:r>
              <a:rPr lang="en-US" b="true" sz="6127" spc="-208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THANK YOU!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878849" y="9275570"/>
            <a:ext cx="22864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Dina Sharifi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248153" y="9301953"/>
            <a:ext cx="381074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Engineering Sciences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429271" y="9301953"/>
            <a:ext cx="133379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AUA CSE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135508" y="9193555"/>
            <a:ext cx="1271608" cy="652980"/>
            <a:chOff x="0" y="0"/>
            <a:chExt cx="334909" cy="17197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34909" cy="171978"/>
            </a:xfrm>
            <a:custGeom>
              <a:avLst/>
              <a:gdLst/>
              <a:ahLst/>
              <a:cxnLst/>
              <a:rect r="r" b="b" t="t" l="l"/>
              <a:pathLst>
                <a:path h="171978" w="334909">
                  <a:moveTo>
                    <a:pt x="0" y="0"/>
                  </a:moveTo>
                  <a:lnTo>
                    <a:pt x="334909" y="0"/>
                  </a:lnTo>
                  <a:lnTo>
                    <a:pt x="334909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99999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34909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584087" y="644177"/>
            <a:ext cx="7229111" cy="547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187" b="true">
                <a:solidFill>
                  <a:srgbClr val="CACACA"/>
                </a:solidFill>
                <a:latin typeface="Cousine Bold"/>
                <a:ea typeface="Cousine Bold"/>
                <a:cs typeface="Cousine Bold"/>
                <a:sym typeface="Cousine Bold"/>
              </a:rPr>
              <a:t>ENGS271: Systems Engineering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CA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8934" y="440465"/>
            <a:ext cx="17470132" cy="957120"/>
            <a:chOff x="0" y="0"/>
            <a:chExt cx="4601187" cy="252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01187" cy="252081"/>
            </a:xfrm>
            <a:custGeom>
              <a:avLst/>
              <a:gdLst/>
              <a:ahLst/>
              <a:cxnLst/>
              <a:rect r="r" b="b" t="t" l="l"/>
              <a:pathLst>
                <a:path h="252081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252081"/>
                  </a:lnTo>
                  <a:lnTo>
                    <a:pt x="0" y="252081"/>
                  </a:lnTo>
                  <a:close/>
                </a:path>
              </a:pathLst>
            </a:custGeom>
            <a:solidFill>
              <a:srgbClr val="0057C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01187" cy="299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8934" y="2301613"/>
            <a:ext cx="17470132" cy="7544923"/>
            <a:chOff x="0" y="0"/>
            <a:chExt cx="4601187" cy="1987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01187" cy="1987140"/>
            </a:xfrm>
            <a:custGeom>
              <a:avLst/>
              <a:gdLst/>
              <a:ahLst/>
              <a:cxnLst/>
              <a:rect r="r" b="b" t="t" l="l"/>
              <a:pathLst>
                <a:path h="1987140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987140"/>
                  </a:lnTo>
                  <a:lnTo>
                    <a:pt x="0" y="198714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601187" cy="2034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909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67139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0721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8934" y="9193555"/>
            <a:ext cx="17470132" cy="652980"/>
            <a:chOff x="0" y="0"/>
            <a:chExt cx="4601187" cy="171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01187" cy="171978"/>
            </a:xfrm>
            <a:custGeom>
              <a:avLst/>
              <a:gdLst/>
              <a:ahLst/>
              <a:cxnLst/>
              <a:rect r="r" b="b" t="t" l="l"/>
              <a:pathLst>
                <a:path h="171978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011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8934" y="9193555"/>
            <a:ext cx="755149" cy="652980"/>
            <a:chOff x="0" y="0"/>
            <a:chExt cx="198887" cy="171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123917" y="9193555"/>
            <a:ext cx="755149" cy="652980"/>
            <a:chOff x="0" y="0"/>
            <a:chExt cx="198887" cy="171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7382855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0" y="0"/>
                </a:moveTo>
                <a:lnTo>
                  <a:pt x="320173" y="0"/>
                </a:lnTo>
                <a:lnTo>
                  <a:pt x="320173" y="427416"/>
                </a:lnTo>
                <a:lnTo>
                  <a:pt x="0" y="427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584087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320174" y="0"/>
                </a:moveTo>
                <a:lnTo>
                  <a:pt x="0" y="0"/>
                </a:lnTo>
                <a:lnTo>
                  <a:pt x="0" y="427416"/>
                </a:lnTo>
                <a:lnTo>
                  <a:pt x="320174" y="427416"/>
                </a:lnTo>
                <a:lnTo>
                  <a:pt x="320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1025944" y="4111195"/>
            <a:ext cx="5798369" cy="3088949"/>
          </a:xfrm>
          <a:custGeom>
            <a:avLst/>
            <a:gdLst/>
            <a:ahLst/>
            <a:cxnLst/>
            <a:rect r="r" b="b" t="t" l="l"/>
            <a:pathLst>
              <a:path h="3088949" w="5798369">
                <a:moveTo>
                  <a:pt x="0" y="0"/>
                </a:moveTo>
                <a:lnTo>
                  <a:pt x="5798370" y="0"/>
                </a:lnTo>
                <a:lnTo>
                  <a:pt x="5798370" y="3088949"/>
                </a:lnTo>
                <a:lnTo>
                  <a:pt x="0" y="3088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429150" y="6846784"/>
            <a:ext cx="640554" cy="1090726"/>
          </a:xfrm>
          <a:custGeom>
            <a:avLst/>
            <a:gdLst/>
            <a:ahLst/>
            <a:cxnLst/>
            <a:rect r="r" b="b" t="t" l="l"/>
            <a:pathLst>
              <a:path h="1090726" w="640554">
                <a:moveTo>
                  <a:pt x="0" y="0"/>
                </a:moveTo>
                <a:lnTo>
                  <a:pt x="640553" y="0"/>
                </a:lnTo>
                <a:lnTo>
                  <a:pt x="640553" y="1090726"/>
                </a:lnTo>
                <a:lnTo>
                  <a:pt x="0" y="10907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963872" y="3838177"/>
            <a:ext cx="1048895" cy="1018382"/>
          </a:xfrm>
          <a:custGeom>
            <a:avLst/>
            <a:gdLst/>
            <a:ahLst/>
            <a:cxnLst/>
            <a:rect r="r" b="b" t="t" l="l"/>
            <a:pathLst>
              <a:path h="1018382" w="1048895">
                <a:moveTo>
                  <a:pt x="0" y="0"/>
                </a:moveTo>
                <a:lnTo>
                  <a:pt x="1048895" y="0"/>
                </a:lnTo>
                <a:lnTo>
                  <a:pt x="1048895" y="1018382"/>
                </a:lnTo>
                <a:lnTo>
                  <a:pt x="0" y="10183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1522077" y="4575968"/>
            <a:ext cx="4806104" cy="250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7"/>
              </a:lnSpc>
            </a:pPr>
            <a:r>
              <a:rPr lang="en-US" b="true" sz="7420" spc="-252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WHAT YOU’LL NEED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544931" y="3819127"/>
            <a:ext cx="7847517" cy="1597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27788" indent="-363894" lvl="1">
              <a:lnSpc>
                <a:spcPts val="4213"/>
              </a:lnSpc>
              <a:buFont typeface="Arial"/>
              <a:buChar char="•"/>
            </a:pPr>
            <a:r>
              <a:rPr lang="en-US" sz="337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 USB drive (8GB or larger)</a:t>
            </a:r>
          </a:p>
          <a:p>
            <a:pPr algn="just" marL="727788" indent="-363894" lvl="1">
              <a:lnSpc>
                <a:spcPts val="4213"/>
              </a:lnSpc>
              <a:buFont typeface="Arial"/>
              <a:buChar char="•"/>
            </a:pPr>
            <a:r>
              <a:rPr lang="en-US" sz="337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 computer to install on</a:t>
            </a:r>
          </a:p>
          <a:p>
            <a:pPr algn="just" marL="727788" indent="-363894" lvl="1">
              <a:lnSpc>
                <a:spcPts val="4213"/>
              </a:lnSpc>
              <a:buFont typeface="Arial"/>
              <a:buChar char="•"/>
            </a:pPr>
            <a:r>
              <a:rPr lang="en-US" sz="337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An internet connection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266039" y="5788434"/>
            <a:ext cx="2774156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Warning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328919" y="7409694"/>
            <a:ext cx="8967696" cy="1199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This process with erase your hard drive. Make sure all your important files, photos, and documents are saved safely on an external drive or cloud service.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266039" y="6752417"/>
            <a:ext cx="466427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Back Up Your Data!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84087" y="1585058"/>
            <a:ext cx="13131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Intro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544931" y="1585058"/>
            <a:ext cx="2216372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Supplies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155770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Distros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507139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Process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878849" y="9275570"/>
            <a:ext cx="22864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Dina Sharifi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248153" y="9301953"/>
            <a:ext cx="381074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Engineering Sciences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429271" y="9301953"/>
            <a:ext cx="133379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AUA CSE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135508" y="9193555"/>
            <a:ext cx="1271608" cy="652980"/>
            <a:chOff x="0" y="0"/>
            <a:chExt cx="334909" cy="17197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34909" cy="171978"/>
            </a:xfrm>
            <a:custGeom>
              <a:avLst/>
              <a:gdLst/>
              <a:ahLst/>
              <a:cxnLst/>
              <a:rect r="r" b="b" t="t" l="l"/>
              <a:pathLst>
                <a:path h="171978" w="334909">
                  <a:moveTo>
                    <a:pt x="0" y="0"/>
                  </a:moveTo>
                  <a:lnTo>
                    <a:pt x="334909" y="0"/>
                  </a:lnTo>
                  <a:lnTo>
                    <a:pt x="334909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99999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334909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584087" y="644177"/>
            <a:ext cx="7229111" cy="547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187" b="true">
                <a:solidFill>
                  <a:srgbClr val="CACACA"/>
                </a:solidFill>
                <a:latin typeface="Cousine Bold"/>
                <a:ea typeface="Cousine Bold"/>
                <a:cs typeface="Cousine Bold"/>
                <a:sym typeface="Cousine Bold"/>
              </a:rPr>
              <a:t>ENGS271: Systems Engineering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CA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8934" y="440465"/>
            <a:ext cx="17470132" cy="957120"/>
            <a:chOff x="0" y="0"/>
            <a:chExt cx="4601187" cy="252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01187" cy="252081"/>
            </a:xfrm>
            <a:custGeom>
              <a:avLst/>
              <a:gdLst/>
              <a:ahLst/>
              <a:cxnLst/>
              <a:rect r="r" b="b" t="t" l="l"/>
              <a:pathLst>
                <a:path h="252081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252081"/>
                  </a:lnTo>
                  <a:lnTo>
                    <a:pt x="0" y="252081"/>
                  </a:lnTo>
                  <a:close/>
                </a:path>
              </a:pathLst>
            </a:custGeom>
            <a:solidFill>
              <a:srgbClr val="0057C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01187" cy="299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8934" y="2301613"/>
            <a:ext cx="17470132" cy="7544923"/>
            <a:chOff x="0" y="0"/>
            <a:chExt cx="4601187" cy="1987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01187" cy="1987140"/>
            </a:xfrm>
            <a:custGeom>
              <a:avLst/>
              <a:gdLst/>
              <a:ahLst/>
              <a:cxnLst/>
              <a:rect r="r" b="b" t="t" l="l"/>
              <a:pathLst>
                <a:path h="1987140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987140"/>
                  </a:lnTo>
                  <a:lnTo>
                    <a:pt x="0" y="198714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601187" cy="2034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909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67139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0721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8934" y="9193555"/>
            <a:ext cx="17470132" cy="652980"/>
            <a:chOff x="0" y="0"/>
            <a:chExt cx="4601187" cy="171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01187" cy="171978"/>
            </a:xfrm>
            <a:custGeom>
              <a:avLst/>
              <a:gdLst/>
              <a:ahLst/>
              <a:cxnLst/>
              <a:rect r="r" b="b" t="t" l="l"/>
              <a:pathLst>
                <a:path h="171978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011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8934" y="9193555"/>
            <a:ext cx="755149" cy="652980"/>
            <a:chOff x="0" y="0"/>
            <a:chExt cx="198887" cy="171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123917" y="9193555"/>
            <a:ext cx="755149" cy="652980"/>
            <a:chOff x="0" y="0"/>
            <a:chExt cx="198887" cy="171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7382855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0" y="0"/>
                </a:moveTo>
                <a:lnTo>
                  <a:pt x="320173" y="0"/>
                </a:lnTo>
                <a:lnTo>
                  <a:pt x="320173" y="427416"/>
                </a:lnTo>
                <a:lnTo>
                  <a:pt x="0" y="427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584087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320174" y="0"/>
                </a:moveTo>
                <a:lnTo>
                  <a:pt x="0" y="0"/>
                </a:lnTo>
                <a:lnTo>
                  <a:pt x="0" y="427416"/>
                </a:lnTo>
                <a:lnTo>
                  <a:pt x="320174" y="427416"/>
                </a:lnTo>
                <a:lnTo>
                  <a:pt x="320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831686" y="2558884"/>
            <a:ext cx="7315200" cy="1582743"/>
          </a:xfrm>
          <a:custGeom>
            <a:avLst/>
            <a:gdLst/>
            <a:ahLst/>
            <a:cxnLst/>
            <a:rect r="r" b="b" t="t" l="l"/>
            <a:pathLst>
              <a:path h="1582743" w="7315200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6014299" y="3110221"/>
            <a:ext cx="6949975" cy="648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1"/>
              </a:lnSpc>
            </a:pPr>
            <a:r>
              <a:rPr lang="en-US" b="true" sz="5378" spc="-182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PICK A DISTRO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296424" y="2357391"/>
            <a:ext cx="1026040" cy="996191"/>
          </a:xfrm>
          <a:custGeom>
            <a:avLst/>
            <a:gdLst/>
            <a:ahLst/>
            <a:cxnLst/>
            <a:rect r="r" b="b" t="t" l="l"/>
            <a:pathLst>
              <a:path h="996191" w="1026040">
                <a:moveTo>
                  <a:pt x="0" y="0"/>
                </a:moveTo>
                <a:lnTo>
                  <a:pt x="1026040" y="0"/>
                </a:lnTo>
                <a:lnTo>
                  <a:pt x="1026040" y="996192"/>
                </a:lnTo>
                <a:lnTo>
                  <a:pt x="0" y="9961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186497" y="4934685"/>
            <a:ext cx="1457411" cy="1457411"/>
          </a:xfrm>
          <a:custGeom>
            <a:avLst/>
            <a:gdLst/>
            <a:ahLst/>
            <a:cxnLst/>
            <a:rect r="r" b="b" t="t" l="l"/>
            <a:pathLst>
              <a:path h="1457411" w="1457411">
                <a:moveTo>
                  <a:pt x="0" y="0"/>
                </a:moveTo>
                <a:lnTo>
                  <a:pt x="1457411" y="0"/>
                </a:lnTo>
                <a:lnTo>
                  <a:pt x="1457411" y="1457411"/>
                </a:lnTo>
                <a:lnTo>
                  <a:pt x="0" y="14574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426682" y="5663390"/>
            <a:ext cx="640554" cy="1090726"/>
          </a:xfrm>
          <a:custGeom>
            <a:avLst/>
            <a:gdLst/>
            <a:ahLst/>
            <a:cxnLst/>
            <a:rect r="r" b="b" t="t" l="l"/>
            <a:pathLst>
              <a:path h="1090726" w="640554">
                <a:moveTo>
                  <a:pt x="0" y="0"/>
                </a:moveTo>
                <a:lnTo>
                  <a:pt x="640554" y="0"/>
                </a:lnTo>
                <a:lnTo>
                  <a:pt x="640554" y="1090726"/>
                </a:lnTo>
                <a:lnTo>
                  <a:pt x="0" y="10907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4020439" y="4975898"/>
            <a:ext cx="1485259" cy="1457411"/>
          </a:xfrm>
          <a:custGeom>
            <a:avLst/>
            <a:gdLst/>
            <a:ahLst/>
            <a:cxnLst/>
            <a:rect r="r" b="b" t="t" l="l"/>
            <a:pathLst>
              <a:path h="1457411" w="1485259">
                <a:moveTo>
                  <a:pt x="0" y="0"/>
                </a:moveTo>
                <a:lnTo>
                  <a:pt x="1485259" y="0"/>
                </a:lnTo>
                <a:lnTo>
                  <a:pt x="1485259" y="1457411"/>
                </a:lnTo>
                <a:lnTo>
                  <a:pt x="0" y="145741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468232" y="4977584"/>
            <a:ext cx="1371032" cy="1696821"/>
          </a:xfrm>
          <a:custGeom>
            <a:avLst/>
            <a:gdLst/>
            <a:ahLst/>
            <a:cxnLst/>
            <a:rect r="r" b="b" t="t" l="l"/>
            <a:pathLst>
              <a:path h="1696821" w="1371032">
                <a:moveTo>
                  <a:pt x="0" y="0"/>
                </a:moveTo>
                <a:lnTo>
                  <a:pt x="1371032" y="0"/>
                </a:lnTo>
                <a:lnTo>
                  <a:pt x="1371032" y="1696821"/>
                </a:lnTo>
                <a:lnTo>
                  <a:pt x="0" y="169682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584087" y="1585058"/>
            <a:ext cx="13131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Intro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544931" y="1585058"/>
            <a:ext cx="2216372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Supplies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155770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Distros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507139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Process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371709" y="4165976"/>
            <a:ext cx="14268599" cy="71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127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GNU/Linux comes in different “distributions”, which are pre-packaged versions of the OS.</a:t>
            </a:r>
          </a:p>
          <a:p>
            <a:pPr algn="ctr">
              <a:lnSpc>
                <a:spcPts val="2843"/>
              </a:lnSpc>
            </a:pPr>
            <a:r>
              <a:rPr lang="en-US" sz="2030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Recommended for Beginners: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64083" y="6911531"/>
            <a:ext cx="4423526" cy="222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i="true">
                <a:solidFill>
                  <a:srgbClr val="000000"/>
                </a:solidFill>
                <a:latin typeface="Cousine Italics"/>
                <a:ea typeface="Cousine Italics"/>
                <a:cs typeface="Cousine Italics"/>
                <a:sym typeface="Cousine Italics"/>
              </a:rPr>
              <a:t>‘Linux for Human Beings’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First-time GNU/Linux users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Ease of use, extensive documentation, massive community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391330" y="7039949"/>
            <a:ext cx="5151612" cy="1758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7"/>
              </a:lnSpc>
            </a:pPr>
            <a:r>
              <a:rPr lang="en-US" sz="2005" i="true">
                <a:solidFill>
                  <a:srgbClr val="000000"/>
                </a:solidFill>
                <a:latin typeface="Cousine Italics"/>
                <a:ea typeface="Cousine Italics"/>
                <a:cs typeface="Cousine Italics"/>
                <a:sym typeface="Cousine Italics"/>
              </a:rPr>
              <a:t>‘Bleeding Edge’</a:t>
            </a:r>
          </a:p>
          <a:p>
            <a:pPr algn="l" marL="432905" indent="-216452" lvl="1">
              <a:lnSpc>
                <a:spcPts val="2807"/>
              </a:lnSpc>
              <a:buFont typeface="Arial"/>
              <a:buChar char="•"/>
            </a:pPr>
            <a:r>
              <a:rPr lang="en-US" sz="2005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Developers, sysadmins, open-source enthusiasts</a:t>
            </a:r>
          </a:p>
          <a:p>
            <a:pPr algn="l">
              <a:lnSpc>
                <a:spcPts val="2807"/>
              </a:lnSpc>
            </a:pPr>
            <a:r>
              <a:rPr lang="en-US" sz="2005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Latest software and features</a:t>
            </a:r>
          </a:p>
          <a:p>
            <a:pPr algn="l">
              <a:lnSpc>
                <a:spcPts val="2807"/>
              </a:lnSpc>
            </a:pPr>
            <a:r>
              <a:rPr lang="en-US" sz="2005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2005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Enabled enhanced security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440515" y="7162586"/>
            <a:ext cx="5406969" cy="1526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15"/>
              </a:lnSpc>
            </a:pPr>
            <a:r>
              <a:rPr lang="en-US" sz="2154" i="true">
                <a:solidFill>
                  <a:srgbClr val="000000"/>
                </a:solidFill>
                <a:latin typeface="Cousine Italics"/>
                <a:ea typeface="Cousine Italics"/>
                <a:cs typeface="Cousine Italics"/>
                <a:sym typeface="Cousine Italics"/>
              </a:rPr>
              <a:t>‘The Universal Operating System’</a:t>
            </a:r>
          </a:p>
          <a:p>
            <a:pPr algn="just" marL="465109" indent="-232554" lvl="1">
              <a:lnSpc>
                <a:spcPts val="3015"/>
              </a:lnSpc>
              <a:buFont typeface="Arial"/>
              <a:buChar char="•"/>
            </a:pPr>
            <a:r>
              <a:rPr lang="en-US" sz="2154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Sysadmins, Server users</a:t>
            </a:r>
          </a:p>
          <a:p>
            <a:pPr algn="just">
              <a:lnSpc>
                <a:spcPts val="3015"/>
              </a:lnSpc>
            </a:pPr>
            <a:r>
              <a:rPr lang="en-US" sz="2154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Extreme stability over latest software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320708" y="6444171"/>
            <a:ext cx="1188988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Ubuntu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8448736" y="6669008"/>
            <a:ext cx="1188988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Debian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4168574" y="6501321"/>
            <a:ext cx="1188988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Fedora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878849" y="9275570"/>
            <a:ext cx="22864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Dina Sharifi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248153" y="9301953"/>
            <a:ext cx="381074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Engineering Sciences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3429271" y="9301953"/>
            <a:ext cx="133379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AUA CSE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135508" y="9193555"/>
            <a:ext cx="1271608" cy="652980"/>
            <a:chOff x="0" y="0"/>
            <a:chExt cx="334909" cy="171978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34909" cy="171978"/>
            </a:xfrm>
            <a:custGeom>
              <a:avLst/>
              <a:gdLst/>
              <a:ahLst/>
              <a:cxnLst/>
              <a:rect r="r" b="b" t="t" l="l"/>
              <a:pathLst>
                <a:path h="171978" w="334909">
                  <a:moveTo>
                    <a:pt x="0" y="0"/>
                  </a:moveTo>
                  <a:lnTo>
                    <a:pt x="334909" y="0"/>
                  </a:lnTo>
                  <a:lnTo>
                    <a:pt x="334909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99999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334909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584087" y="644177"/>
            <a:ext cx="7229111" cy="547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187" b="true">
                <a:solidFill>
                  <a:srgbClr val="CACACA"/>
                </a:solidFill>
                <a:latin typeface="Cousine Bold"/>
                <a:ea typeface="Cousine Bold"/>
                <a:cs typeface="Cousine Bold"/>
                <a:sym typeface="Cousine Bold"/>
              </a:rPr>
              <a:t>ENGS271: Systems Engineering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CA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8934" y="440465"/>
            <a:ext cx="17470132" cy="957120"/>
            <a:chOff x="0" y="0"/>
            <a:chExt cx="4601187" cy="252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01187" cy="252081"/>
            </a:xfrm>
            <a:custGeom>
              <a:avLst/>
              <a:gdLst/>
              <a:ahLst/>
              <a:cxnLst/>
              <a:rect r="r" b="b" t="t" l="l"/>
              <a:pathLst>
                <a:path h="252081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252081"/>
                  </a:lnTo>
                  <a:lnTo>
                    <a:pt x="0" y="252081"/>
                  </a:lnTo>
                  <a:close/>
                </a:path>
              </a:pathLst>
            </a:custGeom>
            <a:solidFill>
              <a:srgbClr val="0057C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01187" cy="299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8934" y="2301613"/>
            <a:ext cx="17470132" cy="7544923"/>
            <a:chOff x="0" y="0"/>
            <a:chExt cx="4601187" cy="1987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01187" cy="1987140"/>
            </a:xfrm>
            <a:custGeom>
              <a:avLst/>
              <a:gdLst/>
              <a:ahLst/>
              <a:cxnLst/>
              <a:rect r="r" b="b" t="t" l="l"/>
              <a:pathLst>
                <a:path h="1987140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987140"/>
                  </a:lnTo>
                  <a:lnTo>
                    <a:pt x="0" y="198714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601187" cy="2034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909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67139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0721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8934" y="9193555"/>
            <a:ext cx="17470132" cy="652980"/>
            <a:chOff x="0" y="0"/>
            <a:chExt cx="4601187" cy="171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01187" cy="171978"/>
            </a:xfrm>
            <a:custGeom>
              <a:avLst/>
              <a:gdLst/>
              <a:ahLst/>
              <a:cxnLst/>
              <a:rect r="r" b="b" t="t" l="l"/>
              <a:pathLst>
                <a:path h="171978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011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8934" y="9193555"/>
            <a:ext cx="755149" cy="652980"/>
            <a:chOff x="0" y="0"/>
            <a:chExt cx="198887" cy="171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123917" y="9193555"/>
            <a:ext cx="755149" cy="652980"/>
            <a:chOff x="0" y="0"/>
            <a:chExt cx="198887" cy="171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7382855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0" y="0"/>
                </a:moveTo>
                <a:lnTo>
                  <a:pt x="320173" y="0"/>
                </a:lnTo>
                <a:lnTo>
                  <a:pt x="320173" y="427416"/>
                </a:lnTo>
                <a:lnTo>
                  <a:pt x="0" y="427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584087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320174" y="0"/>
                </a:moveTo>
                <a:lnTo>
                  <a:pt x="0" y="0"/>
                </a:lnTo>
                <a:lnTo>
                  <a:pt x="0" y="427416"/>
                </a:lnTo>
                <a:lnTo>
                  <a:pt x="320174" y="427416"/>
                </a:lnTo>
                <a:lnTo>
                  <a:pt x="320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13918" y="3361805"/>
            <a:ext cx="7180652" cy="1553632"/>
          </a:xfrm>
          <a:custGeom>
            <a:avLst/>
            <a:gdLst/>
            <a:ahLst/>
            <a:cxnLst/>
            <a:rect r="r" b="b" t="t" l="l"/>
            <a:pathLst>
              <a:path h="1553632" w="7180652">
                <a:moveTo>
                  <a:pt x="0" y="0"/>
                </a:moveTo>
                <a:lnTo>
                  <a:pt x="7180652" y="0"/>
                </a:lnTo>
                <a:lnTo>
                  <a:pt x="7180652" y="1553632"/>
                </a:lnTo>
                <a:lnTo>
                  <a:pt x="0" y="15536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146054" y="3883663"/>
            <a:ext cx="6916380" cy="590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8"/>
              </a:lnSpc>
            </a:pPr>
            <a:r>
              <a:rPr lang="en-US" b="true" sz="4833" spc="-164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DOWNLOAD THE OS IMAGE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44780" y="3166966"/>
            <a:ext cx="1000768" cy="971655"/>
          </a:xfrm>
          <a:custGeom>
            <a:avLst/>
            <a:gdLst/>
            <a:ahLst/>
            <a:cxnLst/>
            <a:rect r="r" b="b" t="t" l="l"/>
            <a:pathLst>
              <a:path h="971655" w="1000768">
                <a:moveTo>
                  <a:pt x="0" y="0"/>
                </a:moveTo>
                <a:lnTo>
                  <a:pt x="1000767" y="0"/>
                </a:lnTo>
                <a:lnTo>
                  <a:pt x="1000767" y="971655"/>
                </a:lnTo>
                <a:lnTo>
                  <a:pt x="0" y="9716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625708" y="2748785"/>
            <a:ext cx="8917234" cy="5796202"/>
          </a:xfrm>
          <a:custGeom>
            <a:avLst/>
            <a:gdLst/>
            <a:ahLst/>
            <a:cxnLst/>
            <a:rect r="r" b="b" t="t" l="l"/>
            <a:pathLst>
              <a:path h="5796202" w="8917234">
                <a:moveTo>
                  <a:pt x="0" y="0"/>
                </a:moveTo>
                <a:lnTo>
                  <a:pt x="8917233" y="0"/>
                </a:lnTo>
                <a:lnTo>
                  <a:pt x="8917233" y="5796202"/>
                </a:lnTo>
                <a:lnTo>
                  <a:pt x="0" y="57962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956048" y="5646886"/>
            <a:ext cx="851164" cy="752119"/>
          </a:xfrm>
          <a:custGeom>
            <a:avLst/>
            <a:gdLst/>
            <a:ahLst/>
            <a:cxnLst/>
            <a:rect r="r" b="b" t="t" l="l"/>
            <a:pathLst>
              <a:path h="752119" w="851164">
                <a:moveTo>
                  <a:pt x="0" y="0"/>
                </a:moveTo>
                <a:lnTo>
                  <a:pt x="851163" y="0"/>
                </a:lnTo>
                <a:lnTo>
                  <a:pt x="851163" y="752119"/>
                </a:lnTo>
                <a:lnTo>
                  <a:pt x="0" y="7521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948096" y="5376169"/>
            <a:ext cx="7677612" cy="137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2253" indent="-236126" lvl="1">
              <a:lnSpc>
                <a:spcPts val="2734"/>
              </a:lnSpc>
              <a:buAutoNum type="arabicPeriod" startAt="1"/>
            </a:pPr>
            <a:r>
              <a:rPr lang="en-US" sz="2187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Go to the official website of your chosen distro.(e.g. ubuntu.com/download/desktop) </a:t>
            </a:r>
          </a:p>
          <a:p>
            <a:pPr algn="l" marL="472253" indent="-236126" lvl="1">
              <a:lnSpc>
                <a:spcPts val="2734"/>
              </a:lnSpc>
              <a:buAutoNum type="arabicPeriod" startAt="1"/>
            </a:pPr>
            <a:r>
              <a:rPr lang="en-US" sz="2187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Download the “ISO” file. This is a disk image of the operating system.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84087" y="1585058"/>
            <a:ext cx="13131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Intro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544931" y="1585058"/>
            <a:ext cx="2216372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Supplies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155770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Distros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507139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Process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878849" y="9275570"/>
            <a:ext cx="22864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Dina Sharifi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248153" y="9301953"/>
            <a:ext cx="381074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Engineering Sciences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429271" y="9301953"/>
            <a:ext cx="133379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AUA CSE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135508" y="9193555"/>
            <a:ext cx="1271608" cy="652980"/>
            <a:chOff x="0" y="0"/>
            <a:chExt cx="334909" cy="17197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34909" cy="171978"/>
            </a:xfrm>
            <a:custGeom>
              <a:avLst/>
              <a:gdLst/>
              <a:ahLst/>
              <a:cxnLst/>
              <a:rect r="r" b="b" t="t" l="l"/>
              <a:pathLst>
                <a:path h="171978" w="334909">
                  <a:moveTo>
                    <a:pt x="0" y="0"/>
                  </a:moveTo>
                  <a:lnTo>
                    <a:pt x="334909" y="0"/>
                  </a:lnTo>
                  <a:lnTo>
                    <a:pt x="334909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99999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34909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584087" y="644177"/>
            <a:ext cx="7229111" cy="547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187" b="true">
                <a:solidFill>
                  <a:srgbClr val="CACACA"/>
                </a:solidFill>
                <a:latin typeface="Cousine Bold"/>
                <a:ea typeface="Cousine Bold"/>
                <a:cs typeface="Cousine Bold"/>
                <a:sym typeface="Cousine Bold"/>
              </a:rPr>
              <a:t>ENGS271: Systems Engineering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CA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8934" y="440465"/>
            <a:ext cx="17470132" cy="957120"/>
            <a:chOff x="0" y="0"/>
            <a:chExt cx="4601187" cy="252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01187" cy="252081"/>
            </a:xfrm>
            <a:custGeom>
              <a:avLst/>
              <a:gdLst/>
              <a:ahLst/>
              <a:cxnLst/>
              <a:rect r="r" b="b" t="t" l="l"/>
              <a:pathLst>
                <a:path h="252081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252081"/>
                  </a:lnTo>
                  <a:lnTo>
                    <a:pt x="0" y="252081"/>
                  </a:lnTo>
                  <a:close/>
                </a:path>
              </a:pathLst>
            </a:custGeom>
            <a:solidFill>
              <a:srgbClr val="0057C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01187" cy="299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8934" y="2301613"/>
            <a:ext cx="17470132" cy="7544923"/>
            <a:chOff x="0" y="0"/>
            <a:chExt cx="4601187" cy="1987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01187" cy="1987140"/>
            </a:xfrm>
            <a:custGeom>
              <a:avLst/>
              <a:gdLst/>
              <a:ahLst/>
              <a:cxnLst/>
              <a:rect r="r" b="b" t="t" l="l"/>
              <a:pathLst>
                <a:path h="1987140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987140"/>
                  </a:lnTo>
                  <a:lnTo>
                    <a:pt x="0" y="198714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601187" cy="2034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909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67139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0721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8934" y="9193555"/>
            <a:ext cx="17470132" cy="652980"/>
            <a:chOff x="0" y="0"/>
            <a:chExt cx="4601187" cy="171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01187" cy="171978"/>
            </a:xfrm>
            <a:custGeom>
              <a:avLst/>
              <a:gdLst/>
              <a:ahLst/>
              <a:cxnLst/>
              <a:rect r="r" b="b" t="t" l="l"/>
              <a:pathLst>
                <a:path h="171978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011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8934" y="9193555"/>
            <a:ext cx="755149" cy="652980"/>
            <a:chOff x="0" y="0"/>
            <a:chExt cx="198887" cy="171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123917" y="9193555"/>
            <a:ext cx="755149" cy="652980"/>
            <a:chOff x="0" y="0"/>
            <a:chExt cx="198887" cy="171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7382855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0" y="0"/>
                </a:moveTo>
                <a:lnTo>
                  <a:pt x="320173" y="0"/>
                </a:lnTo>
                <a:lnTo>
                  <a:pt x="320173" y="427416"/>
                </a:lnTo>
                <a:lnTo>
                  <a:pt x="0" y="427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584087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320174" y="0"/>
                </a:moveTo>
                <a:lnTo>
                  <a:pt x="0" y="0"/>
                </a:lnTo>
                <a:lnTo>
                  <a:pt x="0" y="427416"/>
                </a:lnTo>
                <a:lnTo>
                  <a:pt x="320174" y="427416"/>
                </a:lnTo>
                <a:lnTo>
                  <a:pt x="320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13918" y="3361805"/>
            <a:ext cx="7180652" cy="1553632"/>
          </a:xfrm>
          <a:custGeom>
            <a:avLst/>
            <a:gdLst/>
            <a:ahLst/>
            <a:cxnLst/>
            <a:rect r="r" b="b" t="t" l="l"/>
            <a:pathLst>
              <a:path h="1553632" w="7180652">
                <a:moveTo>
                  <a:pt x="0" y="0"/>
                </a:moveTo>
                <a:lnTo>
                  <a:pt x="7180652" y="0"/>
                </a:lnTo>
                <a:lnTo>
                  <a:pt x="7180652" y="1553632"/>
                </a:lnTo>
                <a:lnTo>
                  <a:pt x="0" y="15536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146054" y="3732431"/>
            <a:ext cx="6916380" cy="936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3"/>
              </a:lnSpc>
            </a:pPr>
            <a:r>
              <a:rPr lang="en-US" b="true" sz="4133" spc="-1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MAKE A BOOTABLE USB INSTALLER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44780" y="3166966"/>
            <a:ext cx="1000768" cy="971655"/>
          </a:xfrm>
          <a:custGeom>
            <a:avLst/>
            <a:gdLst/>
            <a:ahLst/>
            <a:cxnLst/>
            <a:rect r="r" b="b" t="t" l="l"/>
            <a:pathLst>
              <a:path h="971655" w="1000768">
                <a:moveTo>
                  <a:pt x="0" y="0"/>
                </a:moveTo>
                <a:lnTo>
                  <a:pt x="1000767" y="0"/>
                </a:lnTo>
                <a:lnTo>
                  <a:pt x="1000767" y="971655"/>
                </a:lnTo>
                <a:lnTo>
                  <a:pt x="0" y="9716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1135508" y="9193555"/>
            <a:ext cx="1271608" cy="652980"/>
            <a:chOff x="0" y="0"/>
            <a:chExt cx="334909" cy="17197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34909" cy="171978"/>
            </a:xfrm>
            <a:custGeom>
              <a:avLst/>
              <a:gdLst/>
              <a:ahLst/>
              <a:cxnLst/>
              <a:rect r="r" b="b" t="t" l="l"/>
              <a:pathLst>
                <a:path h="171978" w="334909">
                  <a:moveTo>
                    <a:pt x="0" y="0"/>
                  </a:moveTo>
                  <a:lnTo>
                    <a:pt x="334909" y="0"/>
                  </a:lnTo>
                  <a:lnTo>
                    <a:pt x="334909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99999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334909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8784732" y="2746528"/>
            <a:ext cx="8889987" cy="5800717"/>
          </a:xfrm>
          <a:custGeom>
            <a:avLst/>
            <a:gdLst/>
            <a:ahLst/>
            <a:cxnLst/>
            <a:rect r="r" b="b" t="t" l="l"/>
            <a:pathLst>
              <a:path h="5800717" w="8889987">
                <a:moveTo>
                  <a:pt x="0" y="0"/>
                </a:moveTo>
                <a:lnTo>
                  <a:pt x="8889987" y="0"/>
                </a:lnTo>
                <a:lnTo>
                  <a:pt x="8889987" y="5800716"/>
                </a:lnTo>
                <a:lnTo>
                  <a:pt x="0" y="580071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990343" y="5034218"/>
            <a:ext cx="7350723" cy="808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45"/>
              </a:lnSpc>
            </a:pPr>
            <a:r>
              <a:rPr lang="en-US" sz="1716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We need to put the ISO file onto the USB drive in a special way. You can use tools like </a:t>
            </a:r>
            <a:r>
              <a:rPr lang="en-US" sz="1716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Balena Etcher</a:t>
            </a:r>
            <a:r>
              <a:rPr lang="en-US" sz="1716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or </a:t>
            </a:r>
            <a:r>
              <a:rPr lang="en-US" sz="1716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Ventoy.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84087" y="1585058"/>
            <a:ext cx="13131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Intro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544931" y="1585058"/>
            <a:ext cx="2216372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Supplies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155770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Distros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507139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Process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43847" y="5913934"/>
            <a:ext cx="7643714" cy="2385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1686" indent="-245843" lvl="1">
              <a:lnSpc>
                <a:spcPts val="3188"/>
              </a:lnSpc>
              <a:buAutoNum type="arabicPeriod" startAt="1"/>
            </a:pPr>
            <a:r>
              <a:rPr lang="en-US" sz="2277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Plug in your USB drive</a:t>
            </a:r>
          </a:p>
          <a:p>
            <a:pPr algn="l" marL="491686" indent="-245843" lvl="1">
              <a:lnSpc>
                <a:spcPts val="3188"/>
              </a:lnSpc>
              <a:buAutoNum type="arabicPeriod" startAt="1"/>
            </a:pPr>
            <a:r>
              <a:rPr lang="en-US" sz="2277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Open Balena Etcher</a:t>
            </a:r>
          </a:p>
          <a:p>
            <a:pPr algn="l" marL="491686" indent="-245843" lvl="1">
              <a:lnSpc>
                <a:spcPts val="3188"/>
              </a:lnSpc>
              <a:buAutoNum type="arabicPeriod" startAt="1"/>
            </a:pPr>
            <a:r>
              <a:rPr lang="en-US" sz="2277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“Select Image” → choose your downloaded ISO file</a:t>
            </a:r>
          </a:p>
          <a:p>
            <a:pPr algn="l" marL="491686" indent="-245843" lvl="1">
              <a:lnSpc>
                <a:spcPts val="3188"/>
              </a:lnSpc>
              <a:buAutoNum type="arabicPeriod" startAt="1"/>
            </a:pPr>
            <a:r>
              <a:rPr lang="en-US" sz="2277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“Select Target” → choose your USB drive</a:t>
            </a:r>
          </a:p>
          <a:p>
            <a:pPr algn="l" marL="491686" indent="-245843" lvl="1">
              <a:lnSpc>
                <a:spcPts val="3188"/>
              </a:lnSpc>
              <a:buAutoNum type="arabicPeriod" startAt="1"/>
            </a:pPr>
            <a:r>
              <a:rPr lang="en-US" sz="2277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Click “Flash!” and wait for it to finish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6283260" y="8641217"/>
            <a:ext cx="1259681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ubu</a:t>
            </a: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ntu.com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878849" y="9275570"/>
            <a:ext cx="22864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Dina Sharifi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248153" y="9301953"/>
            <a:ext cx="381074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Engineering Sciences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429271" y="9301953"/>
            <a:ext cx="133379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AUA CSE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84087" y="644177"/>
            <a:ext cx="7229111" cy="547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187" b="true">
                <a:solidFill>
                  <a:srgbClr val="CACACA"/>
                </a:solidFill>
                <a:latin typeface="Cousine Bold"/>
                <a:ea typeface="Cousine Bold"/>
                <a:cs typeface="Cousine Bold"/>
                <a:sym typeface="Cousine Bold"/>
              </a:rPr>
              <a:t>ENGS271: Systems Engineering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CA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8934" y="440465"/>
            <a:ext cx="17470132" cy="957120"/>
            <a:chOff x="0" y="0"/>
            <a:chExt cx="4601187" cy="252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01187" cy="252081"/>
            </a:xfrm>
            <a:custGeom>
              <a:avLst/>
              <a:gdLst/>
              <a:ahLst/>
              <a:cxnLst/>
              <a:rect r="r" b="b" t="t" l="l"/>
              <a:pathLst>
                <a:path h="252081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252081"/>
                  </a:lnTo>
                  <a:lnTo>
                    <a:pt x="0" y="252081"/>
                  </a:lnTo>
                  <a:close/>
                </a:path>
              </a:pathLst>
            </a:custGeom>
            <a:solidFill>
              <a:srgbClr val="0057C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01187" cy="299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8934" y="2301613"/>
            <a:ext cx="17470132" cy="7544923"/>
            <a:chOff x="0" y="0"/>
            <a:chExt cx="4601187" cy="1987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01187" cy="1987140"/>
            </a:xfrm>
            <a:custGeom>
              <a:avLst/>
              <a:gdLst/>
              <a:ahLst/>
              <a:cxnLst/>
              <a:rect r="r" b="b" t="t" l="l"/>
              <a:pathLst>
                <a:path h="1987140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987140"/>
                  </a:lnTo>
                  <a:lnTo>
                    <a:pt x="0" y="198714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601187" cy="2034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909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67139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0721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8934" y="9193555"/>
            <a:ext cx="17470132" cy="652980"/>
            <a:chOff x="0" y="0"/>
            <a:chExt cx="4601187" cy="171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01187" cy="171978"/>
            </a:xfrm>
            <a:custGeom>
              <a:avLst/>
              <a:gdLst/>
              <a:ahLst/>
              <a:cxnLst/>
              <a:rect r="r" b="b" t="t" l="l"/>
              <a:pathLst>
                <a:path h="171978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011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8934" y="9193555"/>
            <a:ext cx="755149" cy="652980"/>
            <a:chOff x="0" y="0"/>
            <a:chExt cx="198887" cy="171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123917" y="9193555"/>
            <a:ext cx="755149" cy="652980"/>
            <a:chOff x="0" y="0"/>
            <a:chExt cx="198887" cy="171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7382855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0" y="0"/>
                </a:moveTo>
                <a:lnTo>
                  <a:pt x="320173" y="0"/>
                </a:lnTo>
                <a:lnTo>
                  <a:pt x="320173" y="427416"/>
                </a:lnTo>
                <a:lnTo>
                  <a:pt x="0" y="427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584087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320174" y="0"/>
                </a:moveTo>
                <a:lnTo>
                  <a:pt x="0" y="0"/>
                </a:lnTo>
                <a:lnTo>
                  <a:pt x="0" y="427416"/>
                </a:lnTo>
                <a:lnTo>
                  <a:pt x="320174" y="427416"/>
                </a:lnTo>
                <a:lnTo>
                  <a:pt x="320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13918" y="3361805"/>
            <a:ext cx="7180652" cy="1553632"/>
          </a:xfrm>
          <a:custGeom>
            <a:avLst/>
            <a:gdLst/>
            <a:ahLst/>
            <a:cxnLst/>
            <a:rect r="r" b="b" t="t" l="l"/>
            <a:pathLst>
              <a:path h="1553632" w="7180652">
                <a:moveTo>
                  <a:pt x="0" y="0"/>
                </a:moveTo>
                <a:lnTo>
                  <a:pt x="7180652" y="0"/>
                </a:lnTo>
                <a:lnTo>
                  <a:pt x="7180652" y="1553632"/>
                </a:lnTo>
                <a:lnTo>
                  <a:pt x="0" y="15536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146054" y="3951506"/>
            <a:ext cx="6916380" cy="498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3"/>
              </a:lnSpc>
            </a:pPr>
            <a:r>
              <a:rPr lang="en-US" b="true" sz="4133" spc="-1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BOOT FROM USB DRIVE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44780" y="3166966"/>
            <a:ext cx="1000768" cy="971655"/>
          </a:xfrm>
          <a:custGeom>
            <a:avLst/>
            <a:gdLst/>
            <a:ahLst/>
            <a:cxnLst/>
            <a:rect r="r" b="b" t="t" l="l"/>
            <a:pathLst>
              <a:path h="971655" w="1000768">
                <a:moveTo>
                  <a:pt x="0" y="0"/>
                </a:moveTo>
                <a:lnTo>
                  <a:pt x="1000767" y="0"/>
                </a:lnTo>
                <a:lnTo>
                  <a:pt x="1000767" y="971655"/>
                </a:lnTo>
                <a:lnTo>
                  <a:pt x="0" y="9716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830295" y="2982870"/>
            <a:ext cx="7571610" cy="5678707"/>
          </a:xfrm>
          <a:custGeom>
            <a:avLst/>
            <a:gdLst/>
            <a:ahLst/>
            <a:cxnLst/>
            <a:rect r="r" b="b" t="t" l="l"/>
            <a:pathLst>
              <a:path h="5678707" w="7571610">
                <a:moveTo>
                  <a:pt x="0" y="0"/>
                </a:moveTo>
                <a:lnTo>
                  <a:pt x="7571610" y="0"/>
                </a:lnTo>
                <a:lnTo>
                  <a:pt x="7571610" y="5678707"/>
                </a:lnTo>
                <a:lnTo>
                  <a:pt x="0" y="567870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84087" y="1585058"/>
            <a:ext cx="13131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Intro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544931" y="1585058"/>
            <a:ext cx="2216372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Supplies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155770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Distros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507139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Process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13918" y="5315487"/>
            <a:ext cx="7473643" cy="2799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4493" indent="-247247" lvl="1">
              <a:lnSpc>
                <a:spcPts val="3206"/>
              </a:lnSpc>
              <a:buAutoNum type="arabicPeriod" startAt="1"/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Plug the USB drive into the computer you want to install on</a:t>
            </a:r>
          </a:p>
          <a:p>
            <a:pPr algn="l" marL="494493" indent="-247247" lvl="1">
              <a:lnSpc>
                <a:spcPts val="3206"/>
              </a:lnSpc>
              <a:buAutoNum type="arabicPeriod" startAt="1"/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Restart the computer</a:t>
            </a:r>
          </a:p>
          <a:p>
            <a:pPr algn="l" marL="494493" indent="-247247" lvl="1">
              <a:lnSpc>
                <a:spcPts val="3206"/>
              </a:lnSpc>
              <a:buAutoNum type="arabicPeriod" startAt="1"/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Immediately press the key to enter the Boot Menu (F12/F10/F2/Esc/Del)</a:t>
            </a:r>
          </a:p>
          <a:p>
            <a:pPr algn="l" marL="494493" indent="-247247" lvl="1">
              <a:lnSpc>
                <a:spcPts val="3206"/>
              </a:lnSpc>
              <a:buAutoNum type="arabicPeriod" startAt="1"/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Select your USB drive from the menu and press Enter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507139" y="8772944"/>
            <a:ext cx="17470132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www.instructables.com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878849" y="9275570"/>
            <a:ext cx="22864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Dina Sharifi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248153" y="9301953"/>
            <a:ext cx="381074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Engineering Sciences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429271" y="9301953"/>
            <a:ext cx="133379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AUA CSE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135508" y="9193555"/>
            <a:ext cx="1271608" cy="652980"/>
            <a:chOff x="0" y="0"/>
            <a:chExt cx="334909" cy="17197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34909" cy="171978"/>
            </a:xfrm>
            <a:custGeom>
              <a:avLst/>
              <a:gdLst/>
              <a:ahLst/>
              <a:cxnLst/>
              <a:rect r="r" b="b" t="t" l="l"/>
              <a:pathLst>
                <a:path h="171978" w="334909">
                  <a:moveTo>
                    <a:pt x="0" y="0"/>
                  </a:moveTo>
                  <a:lnTo>
                    <a:pt x="334909" y="0"/>
                  </a:lnTo>
                  <a:lnTo>
                    <a:pt x="334909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99999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34909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584087" y="644177"/>
            <a:ext cx="7229111" cy="547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187" b="true">
                <a:solidFill>
                  <a:srgbClr val="CACACA"/>
                </a:solidFill>
                <a:latin typeface="Cousine Bold"/>
                <a:ea typeface="Cousine Bold"/>
                <a:cs typeface="Cousine Bold"/>
                <a:sym typeface="Cousine Bold"/>
              </a:rPr>
              <a:t>ENGS271: Systems Engineering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CA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8934" y="440465"/>
            <a:ext cx="17470132" cy="957120"/>
            <a:chOff x="0" y="0"/>
            <a:chExt cx="4601187" cy="252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01187" cy="252081"/>
            </a:xfrm>
            <a:custGeom>
              <a:avLst/>
              <a:gdLst/>
              <a:ahLst/>
              <a:cxnLst/>
              <a:rect r="r" b="b" t="t" l="l"/>
              <a:pathLst>
                <a:path h="252081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252081"/>
                  </a:lnTo>
                  <a:lnTo>
                    <a:pt x="0" y="252081"/>
                  </a:lnTo>
                  <a:close/>
                </a:path>
              </a:pathLst>
            </a:custGeom>
            <a:solidFill>
              <a:srgbClr val="0057C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01187" cy="299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8934" y="2301613"/>
            <a:ext cx="17470132" cy="7544923"/>
            <a:chOff x="0" y="0"/>
            <a:chExt cx="4601187" cy="1987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01187" cy="1987140"/>
            </a:xfrm>
            <a:custGeom>
              <a:avLst/>
              <a:gdLst/>
              <a:ahLst/>
              <a:cxnLst/>
              <a:rect r="r" b="b" t="t" l="l"/>
              <a:pathLst>
                <a:path h="1987140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987140"/>
                  </a:lnTo>
                  <a:lnTo>
                    <a:pt x="0" y="198714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601187" cy="2034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909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67139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0721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8934" y="9193555"/>
            <a:ext cx="17470132" cy="652980"/>
            <a:chOff x="0" y="0"/>
            <a:chExt cx="4601187" cy="171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01187" cy="171978"/>
            </a:xfrm>
            <a:custGeom>
              <a:avLst/>
              <a:gdLst/>
              <a:ahLst/>
              <a:cxnLst/>
              <a:rect r="r" b="b" t="t" l="l"/>
              <a:pathLst>
                <a:path h="171978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011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8934" y="9193555"/>
            <a:ext cx="755149" cy="652980"/>
            <a:chOff x="0" y="0"/>
            <a:chExt cx="198887" cy="171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123917" y="9193555"/>
            <a:ext cx="755149" cy="652980"/>
            <a:chOff x="0" y="0"/>
            <a:chExt cx="198887" cy="171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7382855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0" y="0"/>
                </a:moveTo>
                <a:lnTo>
                  <a:pt x="320173" y="0"/>
                </a:lnTo>
                <a:lnTo>
                  <a:pt x="320173" y="427416"/>
                </a:lnTo>
                <a:lnTo>
                  <a:pt x="0" y="427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584087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320174" y="0"/>
                </a:moveTo>
                <a:lnTo>
                  <a:pt x="0" y="0"/>
                </a:lnTo>
                <a:lnTo>
                  <a:pt x="0" y="427416"/>
                </a:lnTo>
                <a:lnTo>
                  <a:pt x="320174" y="427416"/>
                </a:lnTo>
                <a:lnTo>
                  <a:pt x="320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301889" y="2566466"/>
            <a:ext cx="7180652" cy="1553632"/>
          </a:xfrm>
          <a:custGeom>
            <a:avLst/>
            <a:gdLst/>
            <a:ahLst/>
            <a:cxnLst/>
            <a:rect r="r" b="b" t="t" l="l"/>
            <a:pathLst>
              <a:path h="1553632" w="7180652">
                <a:moveTo>
                  <a:pt x="0" y="0"/>
                </a:moveTo>
                <a:lnTo>
                  <a:pt x="7180652" y="0"/>
                </a:lnTo>
                <a:lnTo>
                  <a:pt x="7180652" y="1553632"/>
                </a:lnTo>
                <a:lnTo>
                  <a:pt x="0" y="15536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8434025" y="3156167"/>
            <a:ext cx="6916380" cy="498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3"/>
              </a:lnSpc>
            </a:pPr>
            <a:r>
              <a:rPr lang="en-US" b="true" sz="4133" spc="-1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TRY OR INSTALL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7832750" y="2371627"/>
            <a:ext cx="1000768" cy="971655"/>
          </a:xfrm>
          <a:custGeom>
            <a:avLst/>
            <a:gdLst/>
            <a:ahLst/>
            <a:cxnLst/>
            <a:rect r="r" b="b" t="t" l="l"/>
            <a:pathLst>
              <a:path h="971655" w="1000768">
                <a:moveTo>
                  <a:pt x="0" y="0"/>
                </a:moveTo>
                <a:lnTo>
                  <a:pt x="1000768" y="0"/>
                </a:lnTo>
                <a:lnTo>
                  <a:pt x="1000768" y="971655"/>
                </a:lnTo>
                <a:lnTo>
                  <a:pt x="0" y="9716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04261" y="2514773"/>
            <a:ext cx="6658924" cy="4139613"/>
          </a:xfrm>
          <a:custGeom>
            <a:avLst/>
            <a:gdLst/>
            <a:ahLst/>
            <a:cxnLst/>
            <a:rect r="r" b="b" t="t" l="l"/>
            <a:pathLst>
              <a:path h="4139613" w="6658924">
                <a:moveTo>
                  <a:pt x="0" y="0"/>
                </a:moveTo>
                <a:lnTo>
                  <a:pt x="6658923" y="0"/>
                </a:lnTo>
                <a:lnTo>
                  <a:pt x="6658923" y="4139614"/>
                </a:lnTo>
                <a:lnTo>
                  <a:pt x="0" y="413961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0774595" y="4272498"/>
            <a:ext cx="6356041" cy="4767031"/>
          </a:xfrm>
          <a:custGeom>
            <a:avLst/>
            <a:gdLst/>
            <a:ahLst/>
            <a:cxnLst/>
            <a:rect r="r" b="b" t="t" l="l"/>
            <a:pathLst>
              <a:path h="4767031" w="6356041">
                <a:moveTo>
                  <a:pt x="0" y="0"/>
                </a:moveTo>
                <a:lnTo>
                  <a:pt x="6356041" y="0"/>
                </a:lnTo>
                <a:lnTo>
                  <a:pt x="6356041" y="4767031"/>
                </a:lnTo>
                <a:lnTo>
                  <a:pt x="0" y="476703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84087" y="1585058"/>
            <a:ext cx="13131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Intro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544931" y="1585058"/>
            <a:ext cx="2216372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Supplies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155770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Distros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507139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Process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04261" y="6784686"/>
            <a:ext cx="8901798" cy="2230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89"/>
              </a:lnSpc>
            </a:pPr>
            <a:r>
              <a:rPr lang="en-US" sz="2135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Your computer will now load a “Live Environment” from the USB.</a:t>
            </a:r>
          </a:p>
          <a:p>
            <a:pPr algn="l">
              <a:lnSpc>
                <a:spcPts val="2989"/>
              </a:lnSpc>
            </a:pPr>
            <a:r>
              <a:rPr lang="en-US" sz="2135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You can try it without making changes to your computer.</a:t>
            </a:r>
          </a:p>
          <a:p>
            <a:pPr algn="l">
              <a:lnSpc>
                <a:spcPts val="2989"/>
              </a:lnSpc>
            </a:pPr>
            <a:r>
              <a:rPr lang="en-US" sz="2135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When you’re ready, double-click the “Install...” icon on the desktop to begin the permanent installation.</a:t>
            </a:r>
          </a:p>
        </p:txBody>
      </p:sp>
      <p:sp>
        <p:nvSpPr>
          <p:cNvPr name="TextBox 32" id="32"/>
          <p:cNvSpPr txBox="true"/>
          <p:nvPr/>
        </p:nvSpPr>
        <p:spPr>
          <a:xfrm rot="-5400000">
            <a:off x="-505122" y="3575406"/>
            <a:ext cx="240193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www.itprotoday.com</a:t>
            </a:r>
          </a:p>
        </p:txBody>
      </p:sp>
      <p:sp>
        <p:nvSpPr>
          <p:cNvPr name="TextBox 33" id="33"/>
          <p:cNvSpPr txBox="true"/>
          <p:nvPr/>
        </p:nvSpPr>
        <p:spPr>
          <a:xfrm rot="5400000">
            <a:off x="8650204" y="8229552"/>
            <a:ext cx="17470132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ubuntu.com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878849" y="9275570"/>
            <a:ext cx="22864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Dina Sharifi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248153" y="9301953"/>
            <a:ext cx="381074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Engineering Sciences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429271" y="9301953"/>
            <a:ext cx="133379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AUA CSE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135508" y="9193555"/>
            <a:ext cx="1271608" cy="652980"/>
            <a:chOff x="0" y="0"/>
            <a:chExt cx="334909" cy="17197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34909" cy="171978"/>
            </a:xfrm>
            <a:custGeom>
              <a:avLst/>
              <a:gdLst/>
              <a:ahLst/>
              <a:cxnLst/>
              <a:rect r="r" b="b" t="t" l="l"/>
              <a:pathLst>
                <a:path h="171978" w="334909">
                  <a:moveTo>
                    <a:pt x="0" y="0"/>
                  </a:moveTo>
                  <a:lnTo>
                    <a:pt x="334909" y="0"/>
                  </a:lnTo>
                  <a:lnTo>
                    <a:pt x="334909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99999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334909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584087" y="644177"/>
            <a:ext cx="7229111" cy="547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187" b="true">
                <a:solidFill>
                  <a:srgbClr val="CACACA"/>
                </a:solidFill>
                <a:latin typeface="Cousine Bold"/>
                <a:ea typeface="Cousine Bold"/>
                <a:cs typeface="Cousine Bold"/>
                <a:sym typeface="Cousine Bold"/>
              </a:rPr>
              <a:t>ENGS271: Systems Engineering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CA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8934" y="440465"/>
            <a:ext cx="17470132" cy="957120"/>
            <a:chOff x="0" y="0"/>
            <a:chExt cx="4601187" cy="252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01187" cy="252081"/>
            </a:xfrm>
            <a:custGeom>
              <a:avLst/>
              <a:gdLst/>
              <a:ahLst/>
              <a:cxnLst/>
              <a:rect r="r" b="b" t="t" l="l"/>
              <a:pathLst>
                <a:path h="252081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252081"/>
                  </a:lnTo>
                  <a:lnTo>
                    <a:pt x="0" y="252081"/>
                  </a:lnTo>
                  <a:close/>
                </a:path>
              </a:pathLst>
            </a:custGeom>
            <a:solidFill>
              <a:srgbClr val="0057C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01187" cy="299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8934" y="2301613"/>
            <a:ext cx="17470132" cy="7544923"/>
            <a:chOff x="0" y="0"/>
            <a:chExt cx="4601187" cy="1987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01187" cy="1987140"/>
            </a:xfrm>
            <a:custGeom>
              <a:avLst/>
              <a:gdLst/>
              <a:ahLst/>
              <a:cxnLst/>
              <a:rect r="r" b="b" t="t" l="l"/>
              <a:pathLst>
                <a:path h="1987140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987140"/>
                  </a:lnTo>
                  <a:lnTo>
                    <a:pt x="0" y="198714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601187" cy="2034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909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67139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0721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8934" y="9193555"/>
            <a:ext cx="17470132" cy="652980"/>
            <a:chOff x="0" y="0"/>
            <a:chExt cx="4601187" cy="171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01187" cy="171978"/>
            </a:xfrm>
            <a:custGeom>
              <a:avLst/>
              <a:gdLst/>
              <a:ahLst/>
              <a:cxnLst/>
              <a:rect r="r" b="b" t="t" l="l"/>
              <a:pathLst>
                <a:path h="171978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011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8934" y="9193555"/>
            <a:ext cx="755149" cy="652980"/>
            <a:chOff x="0" y="0"/>
            <a:chExt cx="198887" cy="171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123917" y="9193555"/>
            <a:ext cx="755149" cy="652980"/>
            <a:chOff x="0" y="0"/>
            <a:chExt cx="198887" cy="171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7382855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0" y="0"/>
                </a:moveTo>
                <a:lnTo>
                  <a:pt x="320173" y="0"/>
                </a:lnTo>
                <a:lnTo>
                  <a:pt x="320173" y="427416"/>
                </a:lnTo>
                <a:lnTo>
                  <a:pt x="0" y="427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584087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320174" y="0"/>
                </a:moveTo>
                <a:lnTo>
                  <a:pt x="0" y="0"/>
                </a:lnTo>
                <a:lnTo>
                  <a:pt x="0" y="427416"/>
                </a:lnTo>
                <a:lnTo>
                  <a:pt x="320174" y="427416"/>
                </a:lnTo>
                <a:lnTo>
                  <a:pt x="320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53226" y="2752255"/>
            <a:ext cx="7180652" cy="1553632"/>
          </a:xfrm>
          <a:custGeom>
            <a:avLst/>
            <a:gdLst/>
            <a:ahLst/>
            <a:cxnLst/>
            <a:rect r="r" b="b" t="t" l="l"/>
            <a:pathLst>
              <a:path h="1553632" w="7180652">
                <a:moveTo>
                  <a:pt x="0" y="0"/>
                </a:moveTo>
                <a:lnTo>
                  <a:pt x="7180652" y="0"/>
                </a:lnTo>
                <a:lnTo>
                  <a:pt x="7180652" y="1553632"/>
                </a:lnTo>
                <a:lnTo>
                  <a:pt x="0" y="15536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185362" y="3341956"/>
            <a:ext cx="6916380" cy="498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3"/>
              </a:lnSpc>
            </a:pPr>
            <a:r>
              <a:rPr lang="en-US" b="true" sz="4133" spc="-1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FOLLOW THE INSTALLER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84087" y="2557416"/>
            <a:ext cx="1000768" cy="971655"/>
          </a:xfrm>
          <a:custGeom>
            <a:avLst/>
            <a:gdLst/>
            <a:ahLst/>
            <a:cxnLst/>
            <a:rect r="r" b="b" t="t" l="l"/>
            <a:pathLst>
              <a:path h="971655" w="1000768">
                <a:moveTo>
                  <a:pt x="0" y="0"/>
                </a:moveTo>
                <a:lnTo>
                  <a:pt x="1000768" y="0"/>
                </a:lnTo>
                <a:lnTo>
                  <a:pt x="1000768" y="971655"/>
                </a:lnTo>
                <a:lnTo>
                  <a:pt x="0" y="9716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1135508" y="9193555"/>
            <a:ext cx="1271608" cy="652980"/>
            <a:chOff x="0" y="0"/>
            <a:chExt cx="334909" cy="17197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34909" cy="171978"/>
            </a:xfrm>
            <a:custGeom>
              <a:avLst/>
              <a:gdLst/>
              <a:ahLst/>
              <a:cxnLst/>
              <a:rect r="r" b="b" t="t" l="l"/>
              <a:pathLst>
                <a:path h="171978" w="334909">
                  <a:moveTo>
                    <a:pt x="0" y="0"/>
                  </a:moveTo>
                  <a:lnTo>
                    <a:pt x="334909" y="0"/>
                  </a:lnTo>
                  <a:lnTo>
                    <a:pt x="334909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99999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334909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8414412" y="2959837"/>
            <a:ext cx="9260307" cy="5741390"/>
          </a:xfrm>
          <a:custGeom>
            <a:avLst/>
            <a:gdLst/>
            <a:ahLst/>
            <a:cxnLst/>
            <a:rect r="r" b="b" t="t" l="l"/>
            <a:pathLst>
              <a:path h="5741390" w="9260307">
                <a:moveTo>
                  <a:pt x="0" y="0"/>
                </a:moveTo>
                <a:lnTo>
                  <a:pt x="9260307" y="0"/>
                </a:lnTo>
                <a:lnTo>
                  <a:pt x="9260307" y="5741391"/>
                </a:lnTo>
                <a:lnTo>
                  <a:pt x="0" y="574139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584087" y="1585058"/>
            <a:ext cx="13131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Intro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544931" y="1585058"/>
            <a:ext cx="2216372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Supplies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155770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Distros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507139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Process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53226" y="4688496"/>
            <a:ext cx="7473643" cy="4399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6"/>
              </a:lnSpc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The installer will guide you through:</a:t>
            </a:r>
          </a:p>
          <a:p>
            <a:pPr algn="l" marL="494493" indent="-247247" lvl="1">
              <a:lnSpc>
                <a:spcPts val="3206"/>
              </a:lnSpc>
              <a:buFont typeface="Arial"/>
              <a:buChar char="•"/>
            </a:pPr>
            <a:r>
              <a:rPr lang="en-US" b="true" sz="2290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Language &amp; Keyboard</a:t>
            </a: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: Choose your preferences</a:t>
            </a:r>
          </a:p>
          <a:p>
            <a:pPr algn="l" marL="494493" indent="-247247" lvl="1">
              <a:lnSpc>
                <a:spcPts val="3206"/>
              </a:lnSpc>
              <a:buFont typeface="Arial"/>
              <a:buChar char="•"/>
            </a:pPr>
            <a:r>
              <a:rPr lang="en-US" b="true" sz="2290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Update &amp; Other Software</a:t>
            </a: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: It’s advised to select ‘Download updates during installation’</a:t>
            </a:r>
          </a:p>
          <a:p>
            <a:pPr algn="l" marL="494493" indent="-247247" lvl="1">
              <a:lnSpc>
                <a:spcPts val="3206"/>
              </a:lnSpc>
              <a:buFont typeface="Arial"/>
              <a:buChar char="•"/>
            </a:pPr>
            <a:r>
              <a:rPr lang="en-US" b="true" sz="2290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Installation Type</a:t>
            </a: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: Be careful here. For ease and convenience, select ‘Erase disk and install GNU/Linux”.</a:t>
            </a:r>
          </a:p>
          <a:p>
            <a:pPr algn="l">
              <a:lnSpc>
                <a:spcPts val="3206"/>
              </a:lnSpc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Click “Install Now” and confirm the changes to the disk.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600863" y="8766919"/>
            <a:ext cx="2687137" cy="322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8"/>
              </a:lnSpc>
              <a:spcBef>
                <a:spcPct val="0"/>
              </a:spcBef>
            </a:pPr>
            <a:r>
              <a:rPr lang="en-US" sz="192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ubuntu.com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878849" y="9275570"/>
            <a:ext cx="22864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Dina Sharifi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248153" y="9301953"/>
            <a:ext cx="381074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Engineering Sciences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429271" y="9301953"/>
            <a:ext cx="133379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AUA CSE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84087" y="644177"/>
            <a:ext cx="7229111" cy="547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187" b="true">
                <a:solidFill>
                  <a:srgbClr val="CACACA"/>
                </a:solidFill>
                <a:latin typeface="Cousine Bold"/>
                <a:ea typeface="Cousine Bold"/>
                <a:cs typeface="Cousine Bold"/>
                <a:sym typeface="Cousine Bold"/>
              </a:rPr>
              <a:t>ENGS271: Systems Engineering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CA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8934" y="440465"/>
            <a:ext cx="17470132" cy="957120"/>
            <a:chOff x="0" y="0"/>
            <a:chExt cx="4601187" cy="252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01187" cy="252081"/>
            </a:xfrm>
            <a:custGeom>
              <a:avLst/>
              <a:gdLst/>
              <a:ahLst/>
              <a:cxnLst/>
              <a:rect r="r" b="b" t="t" l="l"/>
              <a:pathLst>
                <a:path h="252081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252081"/>
                  </a:lnTo>
                  <a:lnTo>
                    <a:pt x="0" y="252081"/>
                  </a:lnTo>
                  <a:close/>
                </a:path>
              </a:pathLst>
            </a:custGeom>
            <a:solidFill>
              <a:srgbClr val="0057C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01187" cy="299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8934" y="2301613"/>
            <a:ext cx="17470132" cy="7544923"/>
            <a:chOff x="0" y="0"/>
            <a:chExt cx="4601187" cy="1987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01187" cy="1987140"/>
            </a:xfrm>
            <a:custGeom>
              <a:avLst/>
              <a:gdLst/>
              <a:ahLst/>
              <a:cxnLst/>
              <a:rect r="r" b="b" t="t" l="l"/>
              <a:pathLst>
                <a:path h="1987140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987140"/>
                  </a:lnTo>
                  <a:lnTo>
                    <a:pt x="0" y="198714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601187" cy="2034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909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67139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07211" y="646211"/>
            <a:ext cx="545628" cy="545628"/>
          </a:xfrm>
          <a:custGeom>
            <a:avLst/>
            <a:gdLst/>
            <a:ahLst/>
            <a:cxnLst/>
            <a:rect r="r" b="b" t="t" l="l"/>
            <a:pathLst>
              <a:path h="545628" w="545628">
                <a:moveTo>
                  <a:pt x="0" y="0"/>
                </a:moveTo>
                <a:lnTo>
                  <a:pt x="545628" y="0"/>
                </a:lnTo>
                <a:lnTo>
                  <a:pt x="545628" y="545628"/>
                </a:lnTo>
                <a:lnTo>
                  <a:pt x="0" y="54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8934" y="9193555"/>
            <a:ext cx="17470132" cy="652980"/>
            <a:chOff x="0" y="0"/>
            <a:chExt cx="4601187" cy="171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01187" cy="171978"/>
            </a:xfrm>
            <a:custGeom>
              <a:avLst/>
              <a:gdLst/>
              <a:ahLst/>
              <a:cxnLst/>
              <a:rect r="r" b="b" t="t" l="l"/>
              <a:pathLst>
                <a:path h="171978" w="4601187">
                  <a:moveTo>
                    <a:pt x="0" y="0"/>
                  </a:moveTo>
                  <a:lnTo>
                    <a:pt x="4601187" y="0"/>
                  </a:lnTo>
                  <a:lnTo>
                    <a:pt x="46011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011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8934" y="9193555"/>
            <a:ext cx="755149" cy="652980"/>
            <a:chOff x="0" y="0"/>
            <a:chExt cx="198887" cy="171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123917" y="9193555"/>
            <a:ext cx="755149" cy="652980"/>
            <a:chOff x="0" y="0"/>
            <a:chExt cx="198887" cy="171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8887" cy="171978"/>
            </a:xfrm>
            <a:custGeom>
              <a:avLst/>
              <a:gdLst/>
              <a:ahLst/>
              <a:cxnLst/>
              <a:rect r="r" b="b" t="t" l="l"/>
              <a:pathLst>
                <a:path h="171978" w="198887">
                  <a:moveTo>
                    <a:pt x="0" y="0"/>
                  </a:moveTo>
                  <a:lnTo>
                    <a:pt x="198887" y="0"/>
                  </a:lnTo>
                  <a:lnTo>
                    <a:pt x="198887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C0C0C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98887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7382855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0" y="0"/>
                </a:moveTo>
                <a:lnTo>
                  <a:pt x="320173" y="0"/>
                </a:lnTo>
                <a:lnTo>
                  <a:pt x="320173" y="427416"/>
                </a:lnTo>
                <a:lnTo>
                  <a:pt x="0" y="427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584087" y="9306337"/>
            <a:ext cx="320173" cy="427416"/>
          </a:xfrm>
          <a:custGeom>
            <a:avLst/>
            <a:gdLst/>
            <a:ahLst/>
            <a:cxnLst/>
            <a:rect r="r" b="b" t="t" l="l"/>
            <a:pathLst>
              <a:path h="427416" w="320173">
                <a:moveTo>
                  <a:pt x="320174" y="0"/>
                </a:moveTo>
                <a:lnTo>
                  <a:pt x="0" y="0"/>
                </a:lnTo>
                <a:lnTo>
                  <a:pt x="0" y="427416"/>
                </a:lnTo>
                <a:lnTo>
                  <a:pt x="320174" y="427416"/>
                </a:lnTo>
                <a:lnTo>
                  <a:pt x="320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53226" y="2752255"/>
            <a:ext cx="7180652" cy="1553632"/>
          </a:xfrm>
          <a:custGeom>
            <a:avLst/>
            <a:gdLst/>
            <a:ahLst/>
            <a:cxnLst/>
            <a:rect r="r" b="b" t="t" l="l"/>
            <a:pathLst>
              <a:path h="1553632" w="7180652">
                <a:moveTo>
                  <a:pt x="0" y="0"/>
                </a:moveTo>
                <a:lnTo>
                  <a:pt x="7180652" y="0"/>
                </a:lnTo>
                <a:lnTo>
                  <a:pt x="7180652" y="1553632"/>
                </a:lnTo>
                <a:lnTo>
                  <a:pt x="0" y="15536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185362" y="3341956"/>
            <a:ext cx="6916380" cy="498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3"/>
              </a:lnSpc>
            </a:pPr>
            <a:r>
              <a:rPr lang="en-US" b="true" sz="4133" spc="-1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WHERE, AND WHO?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84087" y="2557416"/>
            <a:ext cx="1000768" cy="971655"/>
          </a:xfrm>
          <a:custGeom>
            <a:avLst/>
            <a:gdLst/>
            <a:ahLst/>
            <a:cxnLst/>
            <a:rect r="r" b="b" t="t" l="l"/>
            <a:pathLst>
              <a:path h="971655" w="1000768">
                <a:moveTo>
                  <a:pt x="0" y="0"/>
                </a:moveTo>
                <a:lnTo>
                  <a:pt x="1000768" y="0"/>
                </a:lnTo>
                <a:lnTo>
                  <a:pt x="1000768" y="971655"/>
                </a:lnTo>
                <a:lnTo>
                  <a:pt x="0" y="9716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695458" y="2442556"/>
            <a:ext cx="7428459" cy="6425617"/>
          </a:xfrm>
          <a:custGeom>
            <a:avLst/>
            <a:gdLst/>
            <a:ahLst/>
            <a:cxnLst/>
            <a:rect r="r" b="b" t="t" l="l"/>
            <a:pathLst>
              <a:path h="6425617" w="7428459">
                <a:moveTo>
                  <a:pt x="0" y="0"/>
                </a:moveTo>
                <a:lnTo>
                  <a:pt x="7428459" y="0"/>
                </a:lnTo>
                <a:lnTo>
                  <a:pt x="7428459" y="6425617"/>
                </a:lnTo>
                <a:lnTo>
                  <a:pt x="0" y="642561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84087" y="1585058"/>
            <a:ext cx="13131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Intro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544931" y="1585058"/>
            <a:ext cx="2216372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Supplies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155770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Distros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507139" y="1585058"/>
            <a:ext cx="1960844" cy="51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2968" spc="222" b="true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Process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64083" y="4896437"/>
            <a:ext cx="7473643" cy="1999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6"/>
              </a:lnSpc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Select your location on the map.</a:t>
            </a:r>
          </a:p>
          <a:p>
            <a:pPr algn="l">
              <a:lnSpc>
                <a:spcPts val="3206"/>
              </a:lnSpc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For the User Account:</a:t>
            </a:r>
          </a:p>
          <a:p>
            <a:pPr algn="l" marL="494493" indent="-247247" lvl="1">
              <a:lnSpc>
                <a:spcPts val="3206"/>
              </a:lnSpc>
              <a:buFont typeface="Arial"/>
              <a:buChar char="•"/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Enter your name</a:t>
            </a:r>
          </a:p>
          <a:p>
            <a:pPr algn="l" marL="494493" indent="-247247" lvl="1">
              <a:lnSpc>
                <a:spcPts val="3206"/>
              </a:lnSpc>
              <a:buFont typeface="Arial"/>
              <a:buChar char="•"/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Choose a computer name</a:t>
            </a:r>
          </a:p>
          <a:p>
            <a:pPr algn="l" marL="494493" indent="-247247" lvl="1">
              <a:lnSpc>
                <a:spcPts val="3206"/>
              </a:lnSpc>
              <a:buFont typeface="Arial"/>
              <a:buChar char="•"/>
            </a:pP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Pick a username and a </a:t>
            </a:r>
            <a:r>
              <a:rPr lang="en-US" b="true" sz="2290">
                <a:solidFill>
                  <a:srgbClr val="000000"/>
                </a:solidFill>
                <a:latin typeface="Cousine Bold"/>
                <a:ea typeface="Cousine Bold"/>
                <a:cs typeface="Cousine Bold"/>
                <a:sym typeface="Cousine Bold"/>
              </a:rPr>
              <a:t>strong </a:t>
            </a:r>
            <a:r>
              <a:rPr lang="en-US" sz="2290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password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896818" y="8884497"/>
            <a:ext cx="2232273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forum.level1techs.com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878849" y="9275570"/>
            <a:ext cx="22864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Dina Sharifi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248153" y="9301953"/>
            <a:ext cx="381074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Engineering Sciences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429271" y="9301953"/>
            <a:ext cx="133379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AUA CSE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135508" y="9193555"/>
            <a:ext cx="1271608" cy="652980"/>
            <a:chOff x="0" y="0"/>
            <a:chExt cx="334909" cy="17197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34909" cy="171978"/>
            </a:xfrm>
            <a:custGeom>
              <a:avLst/>
              <a:gdLst/>
              <a:ahLst/>
              <a:cxnLst/>
              <a:rect r="r" b="b" t="t" l="l"/>
              <a:pathLst>
                <a:path h="171978" w="334909">
                  <a:moveTo>
                    <a:pt x="0" y="0"/>
                  </a:moveTo>
                  <a:lnTo>
                    <a:pt x="334909" y="0"/>
                  </a:lnTo>
                  <a:lnTo>
                    <a:pt x="334909" y="171978"/>
                  </a:lnTo>
                  <a:lnTo>
                    <a:pt x="0" y="171978"/>
                  </a:lnTo>
                  <a:close/>
                </a:path>
              </a:pathLst>
            </a:custGeom>
            <a:solidFill>
              <a:srgbClr val="99999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34909" cy="210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584087" y="644177"/>
            <a:ext cx="7229111" cy="547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187" b="true">
                <a:solidFill>
                  <a:srgbClr val="CACACA"/>
                </a:solidFill>
                <a:latin typeface="Cousine Bold"/>
                <a:ea typeface="Cousine Bold"/>
                <a:cs typeface="Cousine Bold"/>
                <a:sym typeface="Cousine Bold"/>
              </a:rPr>
              <a:t>ENGS271: Systems Engineering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DAG3k381zzc</dc:identifier>
  <dcterms:modified xsi:type="dcterms:W3CDTF">2011-08-01T06:04:30Z</dcterms:modified>
  <cp:revision>1</cp:revision>
  <dc:title>GNU/OS Setup</dc:title>
</cp:coreProperties>
</file>